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84" r:id="rId3"/>
    <p:sldId id="334" r:id="rId4"/>
    <p:sldId id="296" r:id="rId5"/>
    <p:sldId id="343" r:id="rId6"/>
    <p:sldId id="344" r:id="rId7"/>
    <p:sldId id="346" r:id="rId8"/>
    <p:sldId id="330" r:id="rId9"/>
    <p:sldId id="340" r:id="rId10"/>
    <p:sldId id="336" r:id="rId11"/>
    <p:sldId id="345" r:id="rId12"/>
    <p:sldId id="342"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8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F8EE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86016" autoAdjust="0"/>
  </p:normalViewPr>
  <p:slideViewPr>
    <p:cSldViewPr>
      <p:cViewPr>
        <p:scale>
          <a:sx n="82" d="100"/>
          <a:sy n="82" d="100"/>
        </p:scale>
        <p:origin x="-547" y="-168"/>
      </p:cViewPr>
      <p:guideLst>
        <p:guide orient="horz" pos="981"/>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1" y="1"/>
            <a:ext cx="3042310" cy="464515"/>
          </a:xfrm>
          <a:prstGeom prst="rect">
            <a:avLst/>
          </a:prstGeom>
          <a:noFill/>
          <a:ln>
            <a:noFill/>
          </a:ln>
        </p:spPr>
        <p:txBody>
          <a:bodyPr vert="horz" wrap="none" lIns="80102" tIns="40052" rIns="80102" bIns="40052" anchorCtr="0" compatLnSpc="0"/>
          <a:lstStyle/>
          <a:p>
            <a:pPr hangingPunct="0">
              <a:defRPr sz="1400"/>
            </a:pPr>
            <a:endParaRPr lang="en-GB" sz="1200">
              <a:latin typeface="Arial" pitchFamily="18"/>
              <a:ea typeface="Song" pitchFamily="2"/>
              <a:cs typeface="Arial Unicode MS" pitchFamily="2"/>
            </a:endParaRPr>
          </a:p>
        </p:txBody>
      </p:sp>
      <p:sp>
        <p:nvSpPr>
          <p:cNvPr id="3" name="Date Placeholder 2"/>
          <p:cNvSpPr txBox="1">
            <a:spLocks noGrp="1"/>
          </p:cNvSpPr>
          <p:nvPr>
            <p:ph type="dt" sz="quarter" idx="1"/>
          </p:nvPr>
        </p:nvSpPr>
        <p:spPr>
          <a:xfrm>
            <a:off x="3968058" y="1"/>
            <a:ext cx="3042310" cy="464515"/>
          </a:xfrm>
          <a:prstGeom prst="rect">
            <a:avLst/>
          </a:prstGeom>
          <a:noFill/>
          <a:ln>
            <a:noFill/>
          </a:ln>
        </p:spPr>
        <p:txBody>
          <a:bodyPr vert="horz" wrap="none" lIns="80102" tIns="40052" rIns="80102" bIns="40052" anchorCtr="0" compatLnSpc="0"/>
          <a:lstStyle/>
          <a:p>
            <a:pPr algn="r" hangingPunct="0">
              <a:defRPr sz="1400"/>
            </a:pPr>
            <a:fld id="{9E3C43BF-CEE1-4DE3-B3C6-FC3C071CBBC9}" type="datetimeFigureOut">
              <a:t>22-3-2021</a:t>
            </a:fld>
            <a:endParaRPr lang="en-GB" sz="1200">
              <a:latin typeface="Arial" pitchFamily="18"/>
              <a:ea typeface="Song" pitchFamily="2"/>
              <a:cs typeface="Arial Unicode MS" pitchFamily="2"/>
            </a:endParaRPr>
          </a:p>
        </p:txBody>
      </p:sp>
      <p:sp>
        <p:nvSpPr>
          <p:cNvPr id="4" name="Footer Placeholder 3"/>
          <p:cNvSpPr txBox="1">
            <a:spLocks noGrp="1"/>
          </p:cNvSpPr>
          <p:nvPr>
            <p:ph type="ftr" sz="quarter" idx="2"/>
          </p:nvPr>
        </p:nvSpPr>
        <p:spPr>
          <a:xfrm>
            <a:off x="1" y="8831735"/>
            <a:ext cx="3042310" cy="464515"/>
          </a:xfrm>
          <a:prstGeom prst="rect">
            <a:avLst/>
          </a:prstGeom>
          <a:noFill/>
          <a:ln>
            <a:noFill/>
          </a:ln>
        </p:spPr>
        <p:txBody>
          <a:bodyPr vert="horz" wrap="none" lIns="80102" tIns="40052" rIns="80102" bIns="40052" anchor="b" anchorCtr="0" compatLnSpc="0"/>
          <a:lstStyle/>
          <a:p>
            <a:pPr hangingPunct="0">
              <a:defRPr sz="1400"/>
            </a:pPr>
            <a:endParaRPr lang="en-GB" sz="1200">
              <a:latin typeface="Arial" pitchFamily="18"/>
              <a:ea typeface="Song" pitchFamily="2"/>
              <a:cs typeface="Arial Unicode MS" pitchFamily="2"/>
            </a:endParaRPr>
          </a:p>
        </p:txBody>
      </p:sp>
      <p:sp>
        <p:nvSpPr>
          <p:cNvPr id="5" name="Slide Number Placeholder 4"/>
          <p:cNvSpPr txBox="1">
            <a:spLocks noGrp="1"/>
          </p:cNvSpPr>
          <p:nvPr>
            <p:ph type="sldNum" sz="quarter" idx="3"/>
          </p:nvPr>
        </p:nvSpPr>
        <p:spPr>
          <a:xfrm>
            <a:off x="3968058" y="8831735"/>
            <a:ext cx="3042310" cy="464515"/>
          </a:xfrm>
          <a:prstGeom prst="rect">
            <a:avLst/>
          </a:prstGeom>
          <a:noFill/>
          <a:ln>
            <a:noFill/>
          </a:ln>
        </p:spPr>
        <p:txBody>
          <a:bodyPr vert="horz" wrap="none" lIns="80102" tIns="40052" rIns="80102" bIns="40052" anchor="b" anchorCtr="0" compatLnSpc="0"/>
          <a:lstStyle/>
          <a:p>
            <a:pPr algn="r" hangingPunct="0">
              <a:defRPr sz="1400"/>
            </a:pPr>
            <a:fld id="{4B95277E-49E7-48A5-8BCF-B614CBDF68F8}" type="slidenum">
              <a:t>‹#›</a:t>
            </a:fld>
            <a:endParaRPr lang="en-GB" sz="1200">
              <a:latin typeface="Arial" pitchFamily="18"/>
              <a:ea typeface="Song" pitchFamily="2"/>
              <a:cs typeface="Arial Unicode MS" pitchFamily="2"/>
            </a:endParaRPr>
          </a:p>
        </p:txBody>
      </p:sp>
    </p:spTree>
    <p:extLst>
      <p:ext uri="{BB962C8B-B14F-4D97-AF65-F5344CB8AC3E}">
        <p14:creationId xmlns:p14="http://schemas.microsoft.com/office/powerpoint/2010/main" val="362507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41300" y="825500"/>
            <a:ext cx="7245350" cy="4076700"/>
          </a:xfrm>
          <a:prstGeom prst="rect">
            <a:avLst/>
          </a:prstGeom>
          <a:noFill/>
          <a:ln>
            <a:noFill/>
            <a:prstDash val="solid"/>
          </a:ln>
        </p:spPr>
      </p:sp>
      <p:sp>
        <p:nvSpPr>
          <p:cNvPr id="3" name="Notes Placeholder 2"/>
          <p:cNvSpPr txBox="1">
            <a:spLocks noGrp="1"/>
          </p:cNvSpPr>
          <p:nvPr>
            <p:ph type="body" sz="quarter" idx="3"/>
          </p:nvPr>
        </p:nvSpPr>
        <p:spPr>
          <a:xfrm>
            <a:off x="772800" y="5163162"/>
            <a:ext cx="6182032" cy="4891225"/>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353584" cy="543145"/>
          </a:xfrm>
          <a:prstGeom prst="rect">
            <a:avLst/>
          </a:prstGeom>
          <a:noFill/>
          <a:ln>
            <a:noFill/>
          </a:ln>
        </p:spPr>
        <p:txBody>
          <a:bodyPr lIns="0" tIns="0" rIns="0" bIns="0" anchorCtr="0"/>
          <a:lstStyle>
            <a:lvl1pPr lvl="0" rtl="0" hangingPunct="0">
              <a:buNone/>
              <a:tabLst/>
              <a:defRPr lang="en-GB" sz="1400" kern="1200">
                <a:latin typeface="Times New Roman" pitchFamily="18"/>
                <a:ea typeface="Arial Unicode MS" pitchFamily="2"/>
                <a:cs typeface="Tahoma" pitchFamily="2"/>
              </a:defRPr>
            </a:lvl1pPr>
          </a:lstStyle>
          <a:p>
            <a:pPr lvl="0"/>
            <a:endParaRPr lang="en-GB"/>
          </a:p>
        </p:txBody>
      </p:sp>
      <p:sp>
        <p:nvSpPr>
          <p:cNvPr id="5" name="Date Placeholder 4"/>
          <p:cNvSpPr txBox="1">
            <a:spLocks noGrp="1"/>
          </p:cNvSpPr>
          <p:nvPr>
            <p:ph type="dt" idx="1"/>
          </p:nvPr>
        </p:nvSpPr>
        <p:spPr>
          <a:xfrm>
            <a:off x="4374048" y="0"/>
            <a:ext cx="3353584" cy="543145"/>
          </a:xfrm>
          <a:prstGeom prst="rect">
            <a:avLst/>
          </a:prstGeom>
          <a:noFill/>
          <a:ln>
            <a:noFill/>
          </a:ln>
        </p:spPr>
        <p:txBody>
          <a:bodyPr lIns="0" tIns="0" rIns="0" bIns="0" anchorCtr="0"/>
          <a:lstStyle>
            <a:lvl1pPr lvl="0" algn="r" rtl="0" hangingPunct="0">
              <a:buNone/>
              <a:tabLst/>
              <a:defRPr lang="en-GB" sz="1400" kern="1200">
                <a:latin typeface="Times New Roman" pitchFamily="18"/>
                <a:ea typeface="Arial Unicode MS" pitchFamily="2"/>
                <a:cs typeface="Tahoma" pitchFamily="2"/>
              </a:defRPr>
            </a:lvl1pPr>
          </a:lstStyle>
          <a:p>
            <a:pPr lvl="0"/>
            <a:fld id="{DD94E90C-F72C-4BC8-A014-755AB6510C2D}" type="datetimeFigureOut">
              <a:t>22-3-2021</a:t>
            </a:fld>
            <a:endParaRPr lang="en-GB"/>
          </a:p>
        </p:txBody>
      </p:sp>
      <p:sp>
        <p:nvSpPr>
          <p:cNvPr id="6" name="Footer Placeholder 5"/>
          <p:cNvSpPr txBox="1">
            <a:spLocks noGrp="1"/>
          </p:cNvSpPr>
          <p:nvPr>
            <p:ph type="ftr" sz="quarter" idx="4"/>
          </p:nvPr>
        </p:nvSpPr>
        <p:spPr>
          <a:xfrm>
            <a:off x="0" y="10326689"/>
            <a:ext cx="3353584" cy="543145"/>
          </a:xfrm>
          <a:prstGeom prst="rect">
            <a:avLst/>
          </a:prstGeom>
          <a:noFill/>
          <a:ln>
            <a:noFill/>
          </a:ln>
        </p:spPr>
        <p:txBody>
          <a:bodyPr lIns="0" tIns="0" rIns="0" bIns="0" anchor="b" anchorCtr="0"/>
          <a:lstStyle>
            <a:lvl1pPr lvl="0" rtl="0" hangingPunct="0">
              <a:buNone/>
              <a:tabLst/>
              <a:defRPr lang="en-GB" sz="1400" kern="1200">
                <a:latin typeface="Times New Roman" pitchFamily="18"/>
                <a:ea typeface="Arial Unicode MS"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4374048" y="10326689"/>
            <a:ext cx="3353584" cy="543145"/>
          </a:xfrm>
          <a:prstGeom prst="rect">
            <a:avLst/>
          </a:prstGeom>
          <a:noFill/>
          <a:ln>
            <a:noFill/>
          </a:ln>
        </p:spPr>
        <p:txBody>
          <a:bodyPr lIns="0" tIns="0" rIns="0" bIns="0" anchor="b" anchorCtr="0"/>
          <a:lstStyle>
            <a:lvl1pPr lvl="0" algn="r" rtl="0" hangingPunct="0">
              <a:buNone/>
              <a:tabLst/>
              <a:defRPr lang="en-GB" sz="1400" kern="1200">
                <a:latin typeface="Times New Roman" pitchFamily="18"/>
                <a:ea typeface="Arial Unicode MS" pitchFamily="2"/>
                <a:cs typeface="Tahoma" pitchFamily="2"/>
              </a:defRPr>
            </a:lvl1pPr>
          </a:lstStyle>
          <a:p>
            <a:pPr lvl="0"/>
            <a:fld id="{BDFBD0DD-4CF7-4936-B481-F4246A5E656D}" type="slidenum">
              <a:t>‹#›</a:t>
            </a:fld>
            <a:endParaRPr lang="en-GB"/>
          </a:p>
        </p:txBody>
      </p:sp>
    </p:spTree>
    <p:extLst>
      <p:ext uri="{BB962C8B-B14F-4D97-AF65-F5344CB8AC3E}">
        <p14:creationId xmlns:p14="http://schemas.microsoft.com/office/powerpoint/2010/main" val="2963829355"/>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825500"/>
            <a:ext cx="7245350" cy="4076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BDFBD0DD-4CF7-4936-B481-F4246A5E656D}" type="slidenum">
              <a:rPr lang="en-GB" smtClean="0"/>
              <a:t>2</a:t>
            </a:fld>
            <a:endParaRPr lang="en-GB"/>
          </a:p>
        </p:txBody>
      </p:sp>
    </p:spTree>
    <p:extLst>
      <p:ext uri="{BB962C8B-B14F-4D97-AF65-F5344CB8AC3E}">
        <p14:creationId xmlns:p14="http://schemas.microsoft.com/office/powerpoint/2010/main" val="343126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407988" y="706438"/>
            <a:ext cx="6194425" cy="348456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91"/>
            <a:ext cx="5607952" cy="309787"/>
          </a:xfrm>
        </p:spPr>
        <p:txBody>
          <a:bodyPr>
            <a:sp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407988" y="706438"/>
            <a:ext cx="6194425" cy="348456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91"/>
            <a:ext cx="5607952" cy="309787"/>
          </a:xfrm>
        </p:spPr>
        <p:txBody>
          <a:bodyPr>
            <a:sp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407988" y="706438"/>
            <a:ext cx="6194425" cy="348456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91"/>
            <a:ext cx="5607952" cy="309787"/>
          </a:xfrm>
        </p:spPr>
        <p:txBody>
          <a:bodyPr>
            <a:sp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825500"/>
            <a:ext cx="7245350" cy="4076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BDFBD0DD-4CF7-4936-B481-F4246A5E656D}" type="slidenum">
              <a:rPr lang="en-GB" smtClean="0"/>
              <a:t>6</a:t>
            </a:fld>
            <a:endParaRPr lang="en-GB"/>
          </a:p>
        </p:txBody>
      </p:sp>
    </p:spTree>
    <p:extLst>
      <p:ext uri="{BB962C8B-B14F-4D97-AF65-F5344CB8AC3E}">
        <p14:creationId xmlns:p14="http://schemas.microsoft.com/office/powerpoint/2010/main" val="321379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825500"/>
            <a:ext cx="7245350" cy="4076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BDFBD0DD-4CF7-4936-B481-F4246A5E656D}" type="slidenum">
              <a:rPr lang="en-GB" smtClean="0"/>
              <a:t>7</a:t>
            </a:fld>
            <a:endParaRPr lang="en-GB"/>
          </a:p>
        </p:txBody>
      </p:sp>
    </p:spTree>
    <p:extLst>
      <p:ext uri="{BB962C8B-B14F-4D97-AF65-F5344CB8AC3E}">
        <p14:creationId xmlns:p14="http://schemas.microsoft.com/office/powerpoint/2010/main" val="321379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407988" y="706438"/>
            <a:ext cx="6194425" cy="348456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91"/>
            <a:ext cx="5607952" cy="309787"/>
          </a:xfrm>
        </p:spPr>
        <p:txBody>
          <a:bodyPr>
            <a:sp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5" name="Slide Number Placeholder 4"/>
          <p:cNvSpPr>
            <a:spLocks noGrp="1"/>
          </p:cNvSpPr>
          <p:nvPr>
            <p:ph type="sldNum" sz="quarter" idx="11"/>
          </p:nvPr>
        </p:nvSpPr>
        <p:spPr/>
        <p:txBody>
          <a:bodyPr/>
          <a:lstStyle/>
          <a:p>
            <a:pPr lvl="0"/>
            <a:fld id="{3F159E39-4C55-4D30-AA60-8E0533D43856}" type="slidenum">
              <a:t>‹#›</a:t>
            </a:fld>
            <a:endParaRPr lang="en-GB"/>
          </a:p>
        </p:txBody>
      </p:sp>
      <p:sp>
        <p:nvSpPr>
          <p:cNvPr id="6" name="Footer Placeholder 5"/>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315859915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5" name="Slide Number Placeholder 4"/>
          <p:cNvSpPr>
            <a:spLocks noGrp="1"/>
          </p:cNvSpPr>
          <p:nvPr>
            <p:ph type="sldNum" sz="quarter" idx="11"/>
          </p:nvPr>
        </p:nvSpPr>
        <p:spPr/>
        <p:txBody>
          <a:bodyPr/>
          <a:lstStyle/>
          <a:p>
            <a:pPr lvl="0"/>
            <a:fld id="{730D3535-3044-4403-8E35-8D783FDB6479}" type="slidenum">
              <a:t>‹#›</a:t>
            </a:fld>
            <a:endParaRPr lang="en-GB"/>
          </a:p>
        </p:txBody>
      </p:sp>
      <p:sp>
        <p:nvSpPr>
          <p:cNvPr id="6" name="Footer Placeholder 5"/>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151761364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4963"/>
            <a:ext cx="2743200" cy="4525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604963"/>
            <a:ext cx="8026400" cy="4525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5" name="Slide Number Placeholder 4"/>
          <p:cNvSpPr>
            <a:spLocks noGrp="1"/>
          </p:cNvSpPr>
          <p:nvPr>
            <p:ph type="sldNum" sz="quarter" idx="11"/>
          </p:nvPr>
        </p:nvSpPr>
        <p:spPr/>
        <p:txBody>
          <a:bodyPr/>
          <a:lstStyle/>
          <a:p>
            <a:pPr lvl="0"/>
            <a:fld id="{0A4955E3-3F20-462C-B23B-99D913B824AA}" type="slidenum">
              <a:t>‹#›</a:t>
            </a:fld>
            <a:endParaRPr lang="en-GB"/>
          </a:p>
        </p:txBody>
      </p:sp>
      <p:sp>
        <p:nvSpPr>
          <p:cNvPr id="6" name="Footer Placeholder 5"/>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98386558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A3D3A39-4828-4DD0-97F9-9DF7FEEADD74}" type="slidenum">
              <a:t>‹#›</a:t>
            </a:fld>
            <a:endParaRPr lang="en-GB"/>
          </a:p>
        </p:txBody>
      </p:sp>
    </p:spTree>
    <p:extLst>
      <p:ext uri="{BB962C8B-B14F-4D97-AF65-F5344CB8AC3E}">
        <p14:creationId xmlns:p14="http://schemas.microsoft.com/office/powerpoint/2010/main" val="79814387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6A6103C-750C-4717-8489-D6C9A7D7B8D1}" type="slidenum">
              <a:t>‹#›</a:t>
            </a:fld>
            <a:endParaRPr lang="en-GB"/>
          </a:p>
        </p:txBody>
      </p:sp>
    </p:spTree>
    <p:extLst>
      <p:ext uri="{BB962C8B-B14F-4D97-AF65-F5344CB8AC3E}">
        <p14:creationId xmlns:p14="http://schemas.microsoft.com/office/powerpoint/2010/main" val="277583655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A36F984E-F45D-4571-BCBA-F6FC08DD9EA0}" type="slidenum">
              <a:t>‹#›</a:t>
            </a:fld>
            <a:endParaRPr lang="en-GB"/>
          </a:p>
        </p:txBody>
      </p:sp>
    </p:spTree>
    <p:extLst>
      <p:ext uri="{BB962C8B-B14F-4D97-AF65-F5344CB8AC3E}">
        <p14:creationId xmlns:p14="http://schemas.microsoft.com/office/powerpoint/2010/main" val="31003328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496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496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AD54AB52-7BAD-48B4-AE51-D00A1AD1626F}" type="slidenum">
              <a:t>‹#›</a:t>
            </a:fld>
            <a:endParaRPr lang="en-GB"/>
          </a:p>
        </p:txBody>
      </p:sp>
    </p:spTree>
    <p:extLst>
      <p:ext uri="{BB962C8B-B14F-4D97-AF65-F5344CB8AC3E}">
        <p14:creationId xmlns:p14="http://schemas.microsoft.com/office/powerpoint/2010/main" val="985900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CB7CF3D4-52B9-4CF0-8CB8-9E94135C66B6}" type="slidenum">
              <a:t>‹#›</a:t>
            </a:fld>
            <a:endParaRPr lang="en-GB"/>
          </a:p>
        </p:txBody>
      </p:sp>
    </p:spTree>
    <p:extLst>
      <p:ext uri="{BB962C8B-B14F-4D97-AF65-F5344CB8AC3E}">
        <p14:creationId xmlns:p14="http://schemas.microsoft.com/office/powerpoint/2010/main" val="112793973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1A306E9C-C53C-4934-B706-622045654644}" type="slidenum">
              <a:t>‹#›</a:t>
            </a:fld>
            <a:endParaRPr lang="en-GB"/>
          </a:p>
        </p:txBody>
      </p:sp>
    </p:spTree>
    <p:extLst>
      <p:ext uri="{BB962C8B-B14F-4D97-AF65-F5344CB8AC3E}">
        <p14:creationId xmlns:p14="http://schemas.microsoft.com/office/powerpoint/2010/main" val="369505957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866E9E71-3FD2-4558-9E5F-ABBED79111E3}" type="slidenum">
              <a:t>‹#›</a:t>
            </a:fld>
            <a:endParaRPr lang="en-GB"/>
          </a:p>
        </p:txBody>
      </p:sp>
    </p:spTree>
    <p:extLst>
      <p:ext uri="{BB962C8B-B14F-4D97-AF65-F5344CB8AC3E}">
        <p14:creationId xmlns:p14="http://schemas.microsoft.com/office/powerpoint/2010/main" val="154242351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0F40A269-62B7-4A9A-924C-7763064EE158}" type="slidenum">
              <a:t>‹#›</a:t>
            </a:fld>
            <a:endParaRPr lang="en-GB"/>
          </a:p>
        </p:txBody>
      </p:sp>
    </p:spTree>
    <p:extLst>
      <p:ext uri="{BB962C8B-B14F-4D97-AF65-F5344CB8AC3E}">
        <p14:creationId xmlns:p14="http://schemas.microsoft.com/office/powerpoint/2010/main" val="417650075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5" name="Slide Number Placeholder 4"/>
          <p:cNvSpPr>
            <a:spLocks noGrp="1"/>
          </p:cNvSpPr>
          <p:nvPr>
            <p:ph type="sldNum" sz="quarter" idx="11"/>
          </p:nvPr>
        </p:nvSpPr>
        <p:spPr/>
        <p:txBody>
          <a:bodyPr/>
          <a:lstStyle/>
          <a:p>
            <a:pPr lvl="0"/>
            <a:fld id="{DE69EAD8-D1C7-43E9-ADA9-93FCBB73DCFA}" type="slidenum">
              <a:t>‹#›</a:t>
            </a:fld>
            <a:endParaRPr lang="en-GB"/>
          </a:p>
        </p:txBody>
      </p:sp>
      <p:sp>
        <p:nvSpPr>
          <p:cNvPr id="6" name="Footer Placeholder 5"/>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316522804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198FDCB4-3B0C-4051-919D-DCC28226B095}" type="slidenum">
              <a:t>‹#›</a:t>
            </a:fld>
            <a:endParaRPr lang="en-GB"/>
          </a:p>
        </p:txBody>
      </p:sp>
    </p:spTree>
    <p:extLst>
      <p:ext uri="{BB962C8B-B14F-4D97-AF65-F5344CB8AC3E}">
        <p14:creationId xmlns:p14="http://schemas.microsoft.com/office/powerpoint/2010/main" val="309648782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06FDF15-058A-4400-B751-5F0D4734F9D2}" type="slidenum">
              <a:t>‹#›</a:t>
            </a:fld>
            <a:endParaRPr lang="en-GB"/>
          </a:p>
        </p:txBody>
      </p:sp>
    </p:spTree>
    <p:extLst>
      <p:ext uri="{BB962C8B-B14F-4D97-AF65-F5344CB8AC3E}">
        <p14:creationId xmlns:p14="http://schemas.microsoft.com/office/powerpoint/2010/main" val="173897299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3051"/>
            <a:ext cx="2743200" cy="58578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3051"/>
            <a:ext cx="8026400" cy="5857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52BECC5-4401-47EA-A361-CC76D97D9F80}" type="slidenum">
              <a:t>‹#›</a:t>
            </a:fld>
            <a:endParaRPr lang="en-GB"/>
          </a:p>
        </p:txBody>
      </p:sp>
    </p:spTree>
    <p:extLst>
      <p:ext uri="{BB962C8B-B14F-4D97-AF65-F5344CB8AC3E}">
        <p14:creationId xmlns:p14="http://schemas.microsoft.com/office/powerpoint/2010/main" val="232006079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5" name="Slide Number Placeholder 4"/>
          <p:cNvSpPr>
            <a:spLocks noGrp="1"/>
          </p:cNvSpPr>
          <p:nvPr>
            <p:ph type="sldNum" sz="quarter" idx="11"/>
          </p:nvPr>
        </p:nvSpPr>
        <p:spPr/>
        <p:txBody>
          <a:bodyPr/>
          <a:lstStyle/>
          <a:p>
            <a:pPr lvl="0"/>
            <a:fld id="{79396751-75D2-481B-8765-B4F17A43673E}" type="slidenum">
              <a:t>‹#›</a:t>
            </a:fld>
            <a:endParaRPr lang="en-GB"/>
          </a:p>
        </p:txBody>
      </p:sp>
      <p:sp>
        <p:nvSpPr>
          <p:cNvPr id="6" name="Footer Placeholder 5"/>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181569238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496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496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6" name="Slide Number Placeholder 5"/>
          <p:cNvSpPr>
            <a:spLocks noGrp="1"/>
          </p:cNvSpPr>
          <p:nvPr>
            <p:ph type="sldNum" sz="quarter" idx="11"/>
          </p:nvPr>
        </p:nvSpPr>
        <p:spPr/>
        <p:txBody>
          <a:bodyPr/>
          <a:lstStyle/>
          <a:p>
            <a:pPr lvl="0"/>
            <a:fld id="{C70EE367-C20B-4677-8188-58793D8E8C84}" type="slidenum">
              <a:t>‹#›</a:t>
            </a:fld>
            <a:endParaRPr lang="en-GB"/>
          </a:p>
        </p:txBody>
      </p:sp>
      <p:sp>
        <p:nvSpPr>
          <p:cNvPr id="7" name="Footer Placeholder 6"/>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217697922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8" name="Slide Number Placeholder 7"/>
          <p:cNvSpPr>
            <a:spLocks noGrp="1"/>
          </p:cNvSpPr>
          <p:nvPr>
            <p:ph type="sldNum" sz="quarter" idx="11"/>
          </p:nvPr>
        </p:nvSpPr>
        <p:spPr/>
        <p:txBody>
          <a:bodyPr/>
          <a:lstStyle/>
          <a:p>
            <a:pPr lvl="0"/>
            <a:fld id="{E34671AA-A4FF-4D96-95E4-AC1E22CAE9BF}" type="slidenum">
              <a:t>‹#›</a:t>
            </a:fld>
            <a:endParaRPr lang="en-GB"/>
          </a:p>
        </p:txBody>
      </p:sp>
      <p:sp>
        <p:nvSpPr>
          <p:cNvPr id="9" name="Footer Placeholder 8"/>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234445743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4" name="Slide Number Placeholder 3"/>
          <p:cNvSpPr>
            <a:spLocks noGrp="1"/>
          </p:cNvSpPr>
          <p:nvPr>
            <p:ph type="sldNum" sz="quarter" idx="11"/>
          </p:nvPr>
        </p:nvSpPr>
        <p:spPr/>
        <p:txBody>
          <a:bodyPr/>
          <a:lstStyle/>
          <a:p>
            <a:pPr lvl="0"/>
            <a:fld id="{CA1FB574-0915-4AFF-A5CB-058C6A779FFE}" type="slidenum">
              <a:t>‹#›</a:t>
            </a:fld>
            <a:endParaRPr lang="en-GB"/>
          </a:p>
        </p:txBody>
      </p:sp>
      <p:sp>
        <p:nvSpPr>
          <p:cNvPr id="5" name="Footer Placeholder 4"/>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150585566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3" name="Slide Number Placeholder 2"/>
          <p:cNvSpPr>
            <a:spLocks noGrp="1"/>
          </p:cNvSpPr>
          <p:nvPr>
            <p:ph type="sldNum" sz="quarter" idx="11"/>
          </p:nvPr>
        </p:nvSpPr>
        <p:spPr/>
        <p:txBody>
          <a:bodyPr/>
          <a:lstStyle/>
          <a:p>
            <a:pPr lvl="0"/>
            <a:fld id="{9DCF9208-8AC7-45F1-AFF9-0AC77BC87F6D}" type="slidenum">
              <a:t>‹#›</a:t>
            </a:fld>
            <a:endParaRPr lang="en-GB"/>
          </a:p>
        </p:txBody>
      </p:sp>
      <p:sp>
        <p:nvSpPr>
          <p:cNvPr id="4" name="Footer Placeholder 3"/>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290851753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6" name="Slide Number Placeholder 5"/>
          <p:cNvSpPr>
            <a:spLocks noGrp="1"/>
          </p:cNvSpPr>
          <p:nvPr>
            <p:ph type="sldNum" sz="quarter" idx="11"/>
          </p:nvPr>
        </p:nvSpPr>
        <p:spPr/>
        <p:txBody>
          <a:bodyPr/>
          <a:lstStyle/>
          <a:p>
            <a:pPr lvl="0"/>
            <a:fld id="{28FADFD2-0387-4EE0-A266-BC2A0F32B29A}" type="slidenum">
              <a:t>‹#›</a:t>
            </a:fld>
            <a:endParaRPr lang="en-GB"/>
          </a:p>
        </p:txBody>
      </p:sp>
      <p:sp>
        <p:nvSpPr>
          <p:cNvPr id="7" name="Footer Placeholder 6"/>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288566611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14E744BE-CCC5-45BC-A8CC-7C5C32FD8D1B}" type="datetime1">
              <a:rPr lang="en-GB" smtClean="0"/>
              <a:pPr lvl="0"/>
              <a:t>22/03/2021</a:t>
            </a:fld>
            <a:endParaRPr lang="en-GB"/>
          </a:p>
        </p:txBody>
      </p:sp>
      <p:sp>
        <p:nvSpPr>
          <p:cNvPr id="6" name="Slide Number Placeholder 5"/>
          <p:cNvSpPr>
            <a:spLocks noGrp="1"/>
          </p:cNvSpPr>
          <p:nvPr>
            <p:ph type="sldNum" sz="quarter" idx="11"/>
          </p:nvPr>
        </p:nvSpPr>
        <p:spPr/>
        <p:txBody>
          <a:bodyPr/>
          <a:lstStyle/>
          <a:p>
            <a:pPr lvl="0"/>
            <a:fld id="{487F3BA5-C751-4766-8F2D-5C28A58D54AD}" type="slidenum">
              <a:t>‹#›</a:t>
            </a:fld>
            <a:endParaRPr lang="en-GB"/>
          </a:p>
        </p:txBody>
      </p:sp>
      <p:sp>
        <p:nvSpPr>
          <p:cNvPr id="7" name="Footer Placeholder 6"/>
          <p:cNvSpPr>
            <a:spLocks noGrp="1"/>
          </p:cNvSpPr>
          <p:nvPr>
            <p:ph type="ftr" sz="quarter" idx="12"/>
          </p:nvPr>
        </p:nvSpPr>
        <p:spPr/>
        <p:txBody>
          <a:bodyPr/>
          <a:lstStyle/>
          <a:p>
            <a:pPr lvl="0"/>
            <a:r>
              <a:rPr lang="en-GB"/>
              <a:t>www.acoustic-energy.co.uk</a:t>
            </a:r>
          </a:p>
        </p:txBody>
      </p:sp>
    </p:spTree>
    <p:extLst>
      <p:ext uri="{BB962C8B-B14F-4D97-AF65-F5344CB8AC3E}">
        <p14:creationId xmlns:p14="http://schemas.microsoft.com/office/powerpoint/2010/main" val="59095460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203040" y="1635120"/>
            <a:ext cx="11775360" cy="504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CD1B9"/>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ong" pitchFamily="2"/>
              <a:cs typeface="Arial Unicode MS" pitchFamily="2"/>
            </a:endParaRPr>
          </a:p>
        </p:txBody>
      </p:sp>
      <p:sp>
        <p:nvSpPr>
          <p:cNvPr id="3" name="Rectangle 7"/>
          <p:cNvSpPr/>
          <p:nvPr/>
        </p:nvSpPr>
        <p:spPr>
          <a:xfrm>
            <a:off x="203041" y="152280"/>
            <a:ext cx="11751359" cy="1346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ong" pitchFamily="2"/>
              <a:cs typeface="Arial Unicode MS" pitchFamily="2"/>
            </a:endParaRPr>
          </a:p>
        </p:txBody>
      </p:sp>
      <p:sp>
        <p:nvSpPr>
          <p:cNvPr id="4" name="Rectangle 6"/>
          <p:cNvSpPr/>
          <p:nvPr/>
        </p:nvSpPr>
        <p:spPr>
          <a:xfrm>
            <a:off x="9347040" y="152280"/>
            <a:ext cx="2640960" cy="6555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ong" pitchFamily="2"/>
              <a:cs typeface="Arial Unicode MS" pitchFamily="2"/>
            </a:endParaRPr>
          </a:p>
        </p:txBody>
      </p:sp>
      <p:sp>
        <p:nvSpPr>
          <p:cNvPr id="5" name="Rectangle 7"/>
          <p:cNvSpPr/>
          <p:nvPr/>
        </p:nvSpPr>
        <p:spPr>
          <a:xfrm>
            <a:off x="203040" y="154080"/>
            <a:ext cx="8940480" cy="6552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Song" pitchFamily="2"/>
              <a:cs typeface="Arial Unicode MS" pitchFamily="2"/>
            </a:endParaRPr>
          </a:p>
        </p:txBody>
      </p:sp>
      <p:sp>
        <p:nvSpPr>
          <p:cNvPr id="6" name="Date Placeholder 9"/>
          <p:cNvSpPr txBox="1">
            <a:spLocks noGrp="1"/>
          </p:cNvSpPr>
          <p:nvPr>
            <p:ph type="dt" sz="half" idx="2"/>
          </p:nvPr>
        </p:nvSpPr>
        <p:spPr>
          <a:xfrm>
            <a:off x="494400" y="6356520"/>
            <a:ext cx="2844480" cy="27396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GB" sz="1800" b="0" i="0" u="none" strike="noStrike" kern="1200" spc="0">
                <a:solidFill>
                  <a:srgbClr val="000000"/>
                </a:solidFill>
                <a:latin typeface="Franklin Gothic Medium" pitchFamily="18"/>
                <a:ea typeface="Arial Unicode MS" pitchFamily="2"/>
                <a:cs typeface="Tahoma" pitchFamily="2"/>
              </a:defRPr>
            </a:lvl1pPr>
          </a:lstStyle>
          <a:p>
            <a:pPr lvl="0"/>
            <a:fld id="{14E744BE-CCC5-45BC-A8CC-7C5C32FD8D1B}" type="datetime1">
              <a:rPr lang="en-GB"/>
              <a:pPr lvl="0"/>
              <a:t>22/03/2021</a:t>
            </a:fld>
            <a:endParaRPr lang="en-GB"/>
          </a:p>
        </p:txBody>
      </p:sp>
      <p:sp>
        <p:nvSpPr>
          <p:cNvPr id="7" name="Slide Number Placeholder 10"/>
          <p:cNvSpPr txBox="1">
            <a:spLocks noGrp="1"/>
          </p:cNvSpPr>
          <p:nvPr>
            <p:ph type="sldNum" sz="quarter" idx="4"/>
          </p:nvPr>
        </p:nvSpPr>
        <p:spPr>
          <a:xfrm>
            <a:off x="10979520" y="6355080"/>
            <a:ext cx="776640" cy="27396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GB" sz="1800" b="0" i="0" u="none" strike="noStrike" kern="1200" spc="0">
                <a:solidFill>
                  <a:srgbClr val="000000"/>
                </a:solidFill>
                <a:latin typeface="Franklin Gothic Medium" pitchFamily="18"/>
                <a:ea typeface="Arial Unicode MS" pitchFamily="2"/>
                <a:cs typeface="Tahoma" pitchFamily="2"/>
              </a:defRPr>
            </a:lvl1pPr>
          </a:lstStyle>
          <a:p>
            <a:pPr lvl="0"/>
            <a:fld id="{9B2E9A77-AB55-4439-BE82-CEC69EB9845F}" type="slidenum">
              <a:t>‹#›</a:t>
            </a:fld>
            <a:endParaRPr lang="en-GB"/>
          </a:p>
        </p:txBody>
      </p:sp>
      <p:sp>
        <p:nvSpPr>
          <p:cNvPr id="8" name="Footer Placeholder 11"/>
          <p:cNvSpPr txBox="1">
            <a:spLocks noGrp="1"/>
          </p:cNvSpPr>
          <p:nvPr>
            <p:ph type="ftr" sz="quarter" idx="3"/>
          </p:nvPr>
        </p:nvSpPr>
        <p:spPr>
          <a:xfrm>
            <a:off x="4064160" y="6356520"/>
            <a:ext cx="4469760" cy="27396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GB" sz="1800" b="0" i="0" u="none" strike="noStrike" kern="1200" spc="0">
                <a:solidFill>
                  <a:srgbClr val="000000"/>
                </a:solidFill>
                <a:latin typeface="Franklin Gothic Medium" pitchFamily="18"/>
                <a:ea typeface="Arial Unicode MS" pitchFamily="2"/>
                <a:cs typeface="Tahoma" pitchFamily="2"/>
              </a:defRPr>
            </a:lvl1pPr>
          </a:lstStyle>
          <a:p>
            <a:pPr lvl="0"/>
            <a:r>
              <a:rPr lang="en-GB"/>
              <a:t>www.acoustic-energy.co.uk</a:t>
            </a:r>
          </a:p>
        </p:txBody>
      </p:sp>
      <p:sp>
        <p:nvSpPr>
          <p:cNvPr id="9" name="Title 12"/>
          <p:cNvSpPr txBox="1">
            <a:spLocks noGrp="1"/>
          </p:cNvSpPr>
          <p:nvPr>
            <p:ph type="title"/>
          </p:nvPr>
        </p:nvSpPr>
        <p:spPr>
          <a:xfrm>
            <a:off x="609600" y="2053080"/>
            <a:ext cx="8432160" cy="18284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0" name="Text Placeholder 9"/>
          <p:cNvSpPr txBox="1">
            <a:spLocks noGrp="1"/>
          </p:cNvSpPr>
          <p:nvPr>
            <p:ph type="body" idx="1"/>
          </p:nvPr>
        </p:nvSpPr>
        <p:spPr>
          <a:xfrm>
            <a:off x="609600" y="1604520"/>
            <a:ext cx="1097232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2000" b="0" i="0" u="none" strike="noStrike" kern="1200" spc="0">
                <a:ln>
                  <a:noFill/>
                </a:ln>
                <a:solidFill>
                  <a:srgbClr val="000000"/>
                </a:solidFill>
                <a:latin typeface="Franklin Gothic Medium"/>
                <a:ea typeface="Song" pitchFamily="2"/>
                <a:cs typeface="Arial Unicode MS" pitchFamily="2"/>
              </a:defRPr>
            </a:defPPr>
            <a:lvl1pPr marL="432000" lvl="0" indent="-324000" algn="l" rtl="0" hangingPunct="1">
              <a:spcBef>
                <a:spcPts val="0"/>
              </a:spcBef>
              <a:spcAft>
                <a:spcPts val="1417"/>
              </a:spcAft>
              <a:buSzPct val="45000"/>
              <a:buFont typeface="StarSymbol"/>
              <a:buChar char="●"/>
              <a:defRPr lang="en-US" sz="2000" b="0" i="0" u="none" strike="noStrike" kern="1200" spc="0">
                <a:ln>
                  <a:noFill/>
                </a:ln>
                <a:solidFill>
                  <a:srgbClr val="000000"/>
                </a:solidFill>
                <a:latin typeface="Franklin Gothic Medium"/>
                <a:ea typeface="Song" pitchFamily="2"/>
                <a:cs typeface="Arial Unicode MS" pitchFamily="2"/>
              </a:defRPr>
            </a:lvl1pPr>
            <a:lvl2pPr marL="864000" lvl="1" indent="-324000" algn="l" rtl="0" hangingPunct="1">
              <a:spcBef>
                <a:spcPts val="0"/>
              </a:spcBef>
              <a:spcAft>
                <a:spcPts val="1134"/>
              </a:spcAft>
              <a:buSzPct val="75000"/>
              <a:buFont typeface="StarSymbol"/>
              <a:buChar char="–"/>
              <a:defRPr lang="en-US" sz="1600" b="0" i="0" u="none" strike="noStrike" kern="1200" spc="0">
                <a:ln>
                  <a:noFill/>
                </a:ln>
                <a:solidFill>
                  <a:srgbClr val="000000"/>
                </a:solidFill>
                <a:latin typeface="Franklin Gothic Medium"/>
                <a:ea typeface="Song" pitchFamily="2"/>
                <a:cs typeface="Arial Unicode MS" pitchFamily="2"/>
              </a:defRPr>
            </a:lvl2pPr>
            <a:lvl3pPr marL="1295999" lvl="2" indent="-288000" algn="l" rtl="0" hangingPunct="1">
              <a:spcBef>
                <a:spcPts val="0"/>
              </a:spcBef>
              <a:spcAft>
                <a:spcPts val="850"/>
              </a:spcAft>
              <a:buSzPct val="45000"/>
              <a:buFont typeface="StarSymbol"/>
              <a:buChar char="●"/>
              <a:defRPr lang="en-US" sz="1400" b="0" i="0" u="none" strike="noStrike" kern="1200" spc="0">
                <a:ln>
                  <a:noFill/>
                </a:ln>
                <a:solidFill>
                  <a:srgbClr val="000000"/>
                </a:solidFill>
                <a:latin typeface="Franklin Gothic Medium"/>
                <a:ea typeface="Song" pitchFamily="2"/>
                <a:cs typeface="Arial Unicode MS" pitchFamily="2"/>
              </a:defRPr>
            </a:lvl3pPr>
            <a:lvl4pPr marL="1728000" lvl="3" indent="-216000" algn="l" rtl="0" hangingPunct="1">
              <a:spcBef>
                <a:spcPts val="0"/>
              </a:spcBef>
              <a:spcAft>
                <a:spcPts val="567"/>
              </a:spcAft>
              <a:buSzPct val="75000"/>
              <a:buFont typeface="StarSymbol"/>
              <a:buChar char="–"/>
              <a:defRPr lang="en-US" sz="1300" b="0" i="0" u="none" strike="noStrike" kern="1200" spc="0">
                <a:ln>
                  <a:noFill/>
                </a:ln>
                <a:solidFill>
                  <a:srgbClr val="000000"/>
                </a:solidFill>
                <a:latin typeface="Franklin Gothic Medium"/>
                <a:ea typeface="Song"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Franklin Gothic Medium"/>
                <a:ea typeface="Song" pitchFamily="2"/>
                <a:cs typeface="Arial Unicode MS"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Franklin Gothic Medium"/>
                <a:ea typeface="Song" pitchFamily="2"/>
                <a:cs typeface="Arial Unicode MS"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Franklin Gothic Medium"/>
                <a:ea typeface="Song"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Franklin Gothic Medium"/>
                <a:ea typeface="Song"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Franklin Gothic Medium"/>
                <a:ea typeface="Song"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xStyles>
    <p:titleStyle>
      <a:lvl1pPr lvl="0" algn="ctr" rtl="0" hangingPunct="1">
        <a:spcBef>
          <a:spcPts val="0"/>
        </a:spcBef>
        <a:spcAft>
          <a:spcPts val="0"/>
        </a:spcAft>
        <a:buNone/>
        <a:tabLst/>
        <a:defRPr lang="en-US" sz="4200" b="0" i="0" u="none" strike="noStrike" kern="1200" spc="0">
          <a:ln>
            <a:noFill/>
          </a:ln>
          <a:solidFill>
            <a:srgbClr val="FFFFFF"/>
          </a:solidFill>
          <a:latin typeface="Franklin Gothic Medium" pitchFamily="18"/>
          <a:ea typeface="Song" pitchFamily="2"/>
          <a:cs typeface="Arial Unicode MS" pitchFamily="2"/>
        </a:defRPr>
      </a:lvl1pPr>
    </p:titleStyle>
    <p:bodyStyle>
      <a:lvl1pPr algn="l" rtl="0" hangingPunct="1">
        <a:spcBef>
          <a:spcPts val="0"/>
        </a:spcBef>
        <a:spcAft>
          <a:spcPts val="1417"/>
        </a:spcAft>
        <a:tabLst/>
        <a:defRPr lang="en-US" sz="2000" b="0" i="0" u="none" strike="noStrike" kern="1200" spc="0">
          <a:ln>
            <a:noFill/>
          </a:ln>
          <a:solidFill>
            <a:srgbClr val="000000"/>
          </a:solidFill>
          <a:latin typeface="Franklin Gothic Medium" pitchFamily="18"/>
          <a:cs typeface="Arial Unicode MS"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3600"/>
            <a:ext cx="1097232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609600" y="1604520"/>
            <a:ext cx="10972320" cy="452592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en-GB" sz="3200" b="0" i="0" u="none" strike="noStrike" kern="1200">
                <a:ln>
                  <a:noFill/>
                </a:ln>
                <a:latin typeface="Arial" pitchFamily="18"/>
                <a:ea typeface="Song" pitchFamily="2"/>
                <a:cs typeface="Arial Unicode MS" pitchFamily="2"/>
              </a:defRPr>
            </a:defPPr>
            <a:lvl1pPr marL="432000" lvl="0" indent="-324000">
              <a:spcBef>
                <a:spcPts val="0"/>
              </a:spcBef>
              <a:spcAft>
                <a:spcPts val="1417"/>
              </a:spcAft>
              <a:buSzPct val="45000"/>
              <a:buFont typeface="StarSymbol"/>
              <a:buChar char="●"/>
              <a:defRPr lang="en-GB" sz="3200" b="0" i="0" u="none" strike="noStrike" kern="1200">
                <a:ln>
                  <a:noFill/>
                </a:ln>
                <a:latin typeface="Arial" pitchFamily="18"/>
                <a:ea typeface="Song" pitchFamily="2"/>
                <a:cs typeface="Arial Unicode MS" pitchFamily="2"/>
              </a:defRPr>
            </a:lvl1pPr>
            <a:lvl2pPr marL="864000" lvl="1" indent="-324000">
              <a:spcBef>
                <a:spcPts val="0"/>
              </a:spcBef>
              <a:spcAft>
                <a:spcPts val="1134"/>
              </a:spcAft>
              <a:buSzPct val="75000"/>
              <a:buFont typeface="StarSymbol"/>
              <a:buChar char="–"/>
              <a:defRPr lang="en-GB" sz="2800" b="0" i="0" u="none" strike="noStrike" kern="1200">
                <a:ln>
                  <a:noFill/>
                </a:ln>
                <a:latin typeface="Arial" pitchFamily="18"/>
                <a:ea typeface="Song" pitchFamily="2"/>
                <a:cs typeface="Arial Unicode MS" pitchFamily="2"/>
              </a:defRPr>
            </a:lvl2pPr>
            <a:lvl3pPr marL="1295999" lvl="2" indent="-288000">
              <a:spcBef>
                <a:spcPts val="0"/>
              </a:spcBef>
              <a:spcAft>
                <a:spcPts val="850"/>
              </a:spcAft>
              <a:buSzPct val="45000"/>
              <a:buFont typeface="StarSymbol"/>
              <a:buChar char="●"/>
              <a:defRPr lang="en-GB" sz="2400" b="0" i="0" u="none" strike="noStrike" kern="1200">
                <a:ln>
                  <a:noFill/>
                </a:ln>
                <a:latin typeface="Arial" pitchFamily="18"/>
                <a:ea typeface="Song" pitchFamily="2"/>
                <a:cs typeface="Arial Unicode MS" pitchFamily="2"/>
              </a:defRPr>
            </a:lvl3pPr>
            <a:lvl4pPr marL="1728000" lvl="3" indent="-216000">
              <a:spcBef>
                <a:spcPts val="0"/>
              </a:spcBef>
              <a:spcAft>
                <a:spcPts val="567"/>
              </a:spcAft>
              <a:buSzPct val="75000"/>
              <a:buFont typeface="StarSymbol"/>
              <a:buChar char="–"/>
              <a:defRPr lang="en-GB" sz="2000" b="0" i="0" u="none" strike="noStrike" kern="1200">
                <a:ln>
                  <a:noFill/>
                </a:ln>
                <a:latin typeface="Arial" pitchFamily="18"/>
                <a:ea typeface="Song" pitchFamily="2"/>
                <a:cs typeface="Arial Unicode MS" pitchFamily="2"/>
              </a:defRPr>
            </a:lvl4pPr>
            <a:lvl5pPr marL="2160000" lvl="4" indent="-216000">
              <a:spcBef>
                <a:spcPts val="0"/>
              </a:spcBef>
              <a:spcAft>
                <a:spcPts val="283"/>
              </a:spcAft>
              <a:buSzPct val="45000"/>
              <a:buFont typeface="StarSymbol"/>
              <a:buChar char="●"/>
              <a:defRPr lang="en-GB" sz="2000" b="0" i="0" u="none" strike="noStrike" kern="1200">
                <a:ln>
                  <a:noFill/>
                </a:ln>
                <a:latin typeface="Arial" pitchFamily="18"/>
                <a:ea typeface="Song" pitchFamily="2"/>
                <a:cs typeface="Arial Unicode MS" pitchFamily="2"/>
              </a:defRPr>
            </a:lvl5pPr>
            <a:lvl6pPr marL="2592000" lvl="5" indent="-216000">
              <a:spcBef>
                <a:spcPts val="0"/>
              </a:spcBef>
              <a:spcAft>
                <a:spcPts val="283"/>
              </a:spcAft>
              <a:buSzPct val="45000"/>
              <a:buFont typeface="StarSymbol"/>
              <a:buChar char="●"/>
              <a:defRPr lang="en-GB" sz="2000" b="0" i="0" u="none" strike="noStrike" kern="1200">
                <a:ln>
                  <a:noFill/>
                </a:ln>
                <a:latin typeface="Arial" pitchFamily="18"/>
                <a:ea typeface="Song" pitchFamily="2"/>
                <a:cs typeface="Arial Unicode MS" pitchFamily="2"/>
              </a:defRPr>
            </a:lvl6pPr>
            <a:lvl7pPr marL="3024000" lvl="6" indent="-216000">
              <a:spcBef>
                <a:spcPts val="0"/>
              </a:spcBef>
              <a:spcAft>
                <a:spcPts val="283"/>
              </a:spcAft>
              <a:buSzPct val="45000"/>
              <a:buFont typeface="StarSymbol"/>
              <a:buChar char="●"/>
              <a:defRPr lang="en-GB" sz="2000" b="0" i="0" u="none" strike="noStrike" kern="1200">
                <a:ln>
                  <a:noFill/>
                </a:ln>
                <a:latin typeface="Arial" pitchFamily="18"/>
                <a:ea typeface="Song" pitchFamily="2"/>
                <a:cs typeface="Arial Unicode MS" pitchFamily="2"/>
              </a:defRPr>
            </a:lvl7pPr>
            <a:lvl8pPr marL="3456000" lvl="7" indent="-216000">
              <a:spcBef>
                <a:spcPts val="0"/>
              </a:spcBef>
              <a:spcAft>
                <a:spcPts val="283"/>
              </a:spcAft>
              <a:buSzPct val="45000"/>
              <a:buFont typeface="StarSymbol"/>
              <a:buChar char="●"/>
              <a:defRPr lang="en-GB" sz="2000" b="0" i="0" u="none" strike="noStrike" kern="1200">
                <a:ln>
                  <a:noFill/>
                </a:ln>
                <a:latin typeface="Arial" pitchFamily="18"/>
                <a:ea typeface="Song" pitchFamily="2"/>
                <a:cs typeface="Arial Unicode MS" pitchFamily="2"/>
              </a:defRPr>
            </a:lvl8pPr>
            <a:lvl9pPr marL="3887999" lvl="8" indent="-216000">
              <a:spcBef>
                <a:spcPts val="0"/>
              </a:spcBef>
              <a:spcAft>
                <a:spcPts val="283"/>
              </a:spcAft>
              <a:buSzPct val="45000"/>
              <a:buFont typeface="StarSymbol"/>
              <a:buChar char="●"/>
              <a:defRPr lang="en-GB" sz="2000" b="0" i="0" u="none" strike="noStrike" kern="1200">
                <a:ln>
                  <a:noFill/>
                </a:ln>
                <a:latin typeface="Arial" pitchFamily="18"/>
                <a:ea typeface="Song" pitchFamily="2"/>
                <a:cs typeface="Arial Unicode MS"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609600" y="6247440"/>
            <a:ext cx="2840160" cy="472680"/>
          </a:xfrm>
          <a:prstGeom prst="rect">
            <a:avLst/>
          </a:prstGeom>
          <a:noFill/>
          <a:ln>
            <a:noFill/>
          </a:ln>
        </p:spPr>
        <p:txBody>
          <a:bodyPr lIns="0" tIns="0" rIns="0" bIns="0" anchorCtr="0"/>
          <a:lstStyle>
            <a:lvl1pPr lvl="0" rtl="0" hangingPunct="0">
              <a:buNone/>
              <a:tabLst/>
              <a:defRPr lang="en-GB" sz="1400" kern="1200">
                <a:latin typeface="Times New Roman" pitchFamily="18"/>
                <a:ea typeface="Arial Unicode MS" pitchFamily="2"/>
                <a:cs typeface="Tahoma" pitchFamily="2"/>
              </a:defRPr>
            </a:lvl1pPr>
          </a:lstStyle>
          <a:p>
            <a:pPr lvl="0"/>
            <a:endParaRPr lang="en-GB"/>
          </a:p>
        </p:txBody>
      </p:sp>
      <p:sp>
        <p:nvSpPr>
          <p:cNvPr id="5" name="Footer Placeholder 4"/>
          <p:cNvSpPr txBox="1">
            <a:spLocks noGrp="1"/>
          </p:cNvSpPr>
          <p:nvPr>
            <p:ph type="ftr" sz="quarter" idx="3"/>
          </p:nvPr>
        </p:nvSpPr>
        <p:spPr>
          <a:xfrm>
            <a:off x="4169280" y="6247440"/>
            <a:ext cx="3864000" cy="472680"/>
          </a:xfrm>
          <a:prstGeom prst="rect">
            <a:avLst/>
          </a:prstGeom>
          <a:noFill/>
          <a:ln>
            <a:noFill/>
          </a:ln>
        </p:spPr>
        <p:txBody>
          <a:bodyPr lIns="0" tIns="0" rIns="0" bIns="0" anchorCtr="0"/>
          <a:lstStyle>
            <a:lvl1pPr lvl="0" algn="ctr" rtl="0" hangingPunct="0">
              <a:buNone/>
              <a:tabLst/>
              <a:defRPr lang="en-GB" sz="1400" kern="1200">
                <a:latin typeface="Times New Roman" pitchFamily="18"/>
                <a:ea typeface="Arial Unicode MS" pitchFamily="2"/>
                <a:cs typeface="Tahoma" pitchFamily="2"/>
              </a:defRPr>
            </a:lvl1pPr>
          </a:lstStyle>
          <a:p>
            <a:pPr lvl="0"/>
            <a:endParaRPr lang="en-GB"/>
          </a:p>
        </p:txBody>
      </p:sp>
      <p:sp>
        <p:nvSpPr>
          <p:cNvPr id="6" name="Slide Number Placeholder 5"/>
          <p:cNvSpPr txBox="1">
            <a:spLocks noGrp="1"/>
          </p:cNvSpPr>
          <p:nvPr>
            <p:ph type="sldNum" sz="quarter" idx="4"/>
          </p:nvPr>
        </p:nvSpPr>
        <p:spPr>
          <a:xfrm>
            <a:off x="8741280" y="6247440"/>
            <a:ext cx="2840160" cy="47268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Arial Unicode MS" pitchFamily="2"/>
                <a:cs typeface="Tahoma" pitchFamily="2"/>
              </a:defRPr>
            </a:lvl1pPr>
          </a:lstStyle>
          <a:p>
            <a:pPr lvl="0"/>
            <a:fld id="{851835FF-78E4-41D0-8D4D-76D1ACB8C63A}"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xStyles>
    <p:titleStyle>
      <a:lvl1pPr algn="ctr" rtl="0" hangingPunct="0">
        <a:tabLst/>
        <a:defRPr lang="en-GB" sz="4400" b="0" i="0" u="none" strike="noStrike" kern="1200">
          <a:ln>
            <a:noFill/>
          </a:ln>
          <a:latin typeface="Arial" pitchFamily="18"/>
          <a:cs typeface="Arial Unicode MS" pitchFamily="2"/>
        </a:defRPr>
      </a:lvl1pPr>
    </p:titleStyle>
    <p:bodyStyle>
      <a:lvl1pPr rtl="0" hangingPunct="0">
        <a:spcBef>
          <a:spcPts val="0"/>
        </a:spcBef>
        <a:spcAft>
          <a:spcPts val="1417"/>
        </a:spcAft>
        <a:tabLst/>
        <a:defRPr lang="en-GB" sz="3200" b="0" i="0" u="none" strike="noStrike" kern="1200">
          <a:ln>
            <a:noFill/>
          </a:ln>
          <a:latin typeface="Arial" pitchFamily="18"/>
          <a:cs typeface="Arial Unicode MS"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 Target="slide9.xml"/><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4.jpeg"/><Relationship Id="rId11" Type="http://schemas.openxmlformats.org/officeDocument/2006/relationships/image" Target="../media/image3.jpeg"/><Relationship Id="rId5" Type="http://schemas.openxmlformats.org/officeDocument/2006/relationships/slide" Target="slide7.xml"/><Relationship Id="rId10" Type="http://schemas.openxmlformats.org/officeDocument/2006/relationships/image" Target="../media/image37.jpeg"/><Relationship Id="rId4" Type="http://schemas.openxmlformats.org/officeDocument/2006/relationships/slide" Target="slide8.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door&#10;&#10;Description automatically generated">
            <a:extLst>
              <a:ext uri="{FF2B5EF4-FFF2-40B4-BE49-F238E27FC236}">
                <a16:creationId xmlns:a16="http://schemas.microsoft.com/office/drawing/2014/main" xmlns="" id="{AEB6D497-0FCE-492B-9330-045638FE5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3" y="1000947"/>
            <a:ext cx="12190255" cy="4876101"/>
          </a:xfrm>
          <a:prstGeom prst="rect">
            <a:avLst/>
          </a:prstGeom>
        </p:spPr>
      </p:pic>
      <p:pic>
        <p:nvPicPr>
          <p:cNvPr id="3" name="Picture 2" descr="A close up of a logo&#10;&#10;Description automatically generated">
            <a:extLst>
              <a:ext uri="{FF2B5EF4-FFF2-40B4-BE49-F238E27FC236}">
                <a16:creationId xmlns:a16="http://schemas.microsoft.com/office/drawing/2014/main" xmlns="" id="{46F44DC1-1799-4F3D-835A-D2A5EF293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7768" y="16773"/>
            <a:ext cx="3888432" cy="984174"/>
          </a:xfrm>
          <a:prstGeom prst="rect">
            <a:avLst/>
          </a:prstGeom>
        </p:spPr>
      </p:pic>
      <p:sp>
        <p:nvSpPr>
          <p:cNvPr id="9" name="Rectangle 8">
            <a:extLst>
              <a:ext uri="{FF2B5EF4-FFF2-40B4-BE49-F238E27FC236}">
                <a16:creationId xmlns:a16="http://schemas.microsoft.com/office/drawing/2014/main" xmlns="" id="{91483481-814B-41D2-B951-6BFD7D73907E}"/>
              </a:ext>
            </a:extLst>
          </p:cNvPr>
          <p:cNvSpPr/>
          <p:nvPr/>
        </p:nvSpPr>
        <p:spPr>
          <a:xfrm>
            <a:off x="1148608" y="5877048"/>
            <a:ext cx="9828729"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12" name="TextBox 3">
            <a:extLst>
              <a:ext uri="{FF2B5EF4-FFF2-40B4-BE49-F238E27FC236}">
                <a16:creationId xmlns:a16="http://schemas.microsoft.com/office/drawing/2014/main" xmlns="" id="{2BE3E353-E0FA-4C6A-A67D-EC5CEBC25994}"/>
              </a:ext>
            </a:extLst>
          </p:cNvPr>
          <p:cNvSpPr/>
          <p:nvPr/>
        </p:nvSpPr>
        <p:spPr>
          <a:xfrm>
            <a:off x="1343472" y="6165304"/>
            <a:ext cx="7272808" cy="43199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r"/>
            <a:r>
              <a:rPr lang="en-GB"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WELCOME TO ACOUSTIC ENERGY -  2021</a:t>
            </a:r>
          </a:p>
        </p:txBody>
      </p:sp>
      <p:pic>
        <p:nvPicPr>
          <p:cNvPr id="7" name="Picture 2" descr="C:\Users\User.VDM3071001\Desktop\AV_w-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823" y="6367208"/>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03158"/>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p:cNvSpPr>
            <a:spLocks noChangeArrowheads="1"/>
          </p:cNvSpPr>
          <p:nvPr/>
        </p:nvSpPr>
        <p:spPr bwMode="auto">
          <a:xfrm>
            <a:off x="7302367" y="4811152"/>
            <a:ext cx="871049" cy="2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9pPr>
          </a:lstStyle>
          <a:p>
            <a:pPr eaLnBrk="1">
              <a:lnSpc>
                <a:spcPct val="100000"/>
              </a:lnSpc>
              <a:buClrTx/>
              <a:buFontTx/>
              <a:buNone/>
            </a:pPr>
            <a:r>
              <a:rPr lang="en-GB" alt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ction="ppaction://hlinksldjump"/>
              </a:rPr>
              <a:t>100 Series</a:t>
            </a:r>
            <a:endParaRPr lang="en-GB" alt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11"/>
          <p:cNvSpPr>
            <a:spLocks noChangeArrowheads="1"/>
          </p:cNvSpPr>
          <p:nvPr/>
        </p:nvSpPr>
        <p:spPr bwMode="auto">
          <a:xfrm>
            <a:off x="4742509" y="4630142"/>
            <a:ext cx="871049" cy="2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9pPr>
          </a:lstStyle>
          <a:p>
            <a:pPr eaLnBrk="1">
              <a:lnSpc>
                <a:spcPct val="100000"/>
              </a:lnSpc>
              <a:buClrTx/>
              <a:buFontTx/>
              <a:buNone/>
            </a:pPr>
            <a:r>
              <a:rPr lang="en-GB" alt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ction="ppaction://hlinksldjump"/>
              </a:rPr>
              <a:t>300 Series</a:t>
            </a:r>
            <a:endParaRPr lang="en-GB" alt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7"/>
          <p:cNvSpPr>
            <a:spLocks noChangeArrowheads="1"/>
          </p:cNvSpPr>
          <p:nvPr/>
        </p:nvSpPr>
        <p:spPr bwMode="auto">
          <a:xfrm>
            <a:off x="9633868" y="4606103"/>
            <a:ext cx="2558132" cy="2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9pPr>
          </a:lstStyle>
          <a:p>
            <a:pPr eaLnBrk="1">
              <a:lnSpc>
                <a:spcPct val="100000"/>
              </a:lnSpc>
              <a:buClrTx/>
              <a:buFontTx/>
              <a:buNone/>
            </a:pPr>
            <a:r>
              <a:rPr lang="en-GB" altLang="en-US"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hlinkClick r:id="" action="ppaction://noaction"/>
              </a:rPr>
              <a:t>AE1 Active</a:t>
            </a:r>
            <a:endParaRPr lang="en-GB" altLang="en-US"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
          <p:cNvSpPr/>
          <p:nvPr/>
        </p:nvSpPr>
        <p:spPr>
          <a:xfrm>
            <a:off x="1828920" y="402928"/>
            <a:ext cx="6499440" cy="44014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PRODUCT LINE UP 2019</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7">
            <a:extLst>
              <a:ext uri="{FF2B5EF4-FFF2-40B4-BE49-F238E27FC236}">
                <a16:creationId xmlns:a16="http://schemas.microsoft.com/office/drawing/2014/main" xmlns="" id="{4AC8DF9D-857B-43FC-B864-31813D40F1AA}"/>
              </a:ext>
            </a:extLst>
          </p:cNvPr>
          <p:cNvSpPr>
            <a:spLocks noChangeArrowheads="1"/>
          </p:cNvSpPr>
          <p:nvPr/>
        </p:nvSpPr>
        <p:spPr bwMode="auto">
          <a:xfrm>
            <a:off x="1859424" y="4881648"/>
            <a:ext cx="871049" cy="2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ong" charset="0"/>
                <a:cs typeface="Song" charset="0"/>
              </a:defRPr>
            </a:lvl9pPr>
          </a:lstStyle>
          <a:p>
            <a:pPr eaLnBrk="1">
              <a:lnSpc>
                <a:spcPct val="100000"/>
              </a:lnSpc>
              <a:buClrTx/>
              <a:buFontTx/>
              <a:buNone/>
            </a:pPr>
            <a:r>
              <a:rPr lang="en-GB" alt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5" action="ppaction://hlinksldjump"/>
              </a:rPr>
              <a:t>500 Series</a:t>
            </a:r>
            <a:endParaRPr lang="en-GB" alt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close up of a speaker&#10;&#10;Description automatically generated">
            <a:hlinkClick r:id="" action="ppaction://noaction"/>
            <a:extLst>
              <a:ext uri="{FF2B5EF4-FFF2-40B4-BE49-F238E27FC236}">
                <a16:creationId xmlns:a16="http://schemas.microsoft.com/office/drawing/2014/main" xmlns="" id="{D0182D54-8153-42CD-995B-354C474095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7808" y="2956701"/>
            <a:ext cx="1718712" cy="1378853"/>
          </a:xfrm>
          <a:prstGeom prst="rect">
            <a:avLst/>
          </a:prstGeom>
        </p:spPr>
      </p:pic>
      <p:pic>
        <p:nvPicPr>
          <p:cNvPr id="11" name="Picture 10" descr="A close up of a speaker&#10;&#10;Description automatically generated">
            <a:hlinkClick r:id="rId3" action="ppaction://hlinksldjump"/>
            <a:extLst>
              <a:ext uri="{FF2B5EF4-FFF2-40B4-BE49-F238E27FC236}">
                <a16:creationId xmlns:a16="http://schemas.microsoft.com/office/drawing/2014/main" xmlns="" id="{96063898-D528-4D59-8DD2-98206C4E56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6215" y="1473357"/>
            <a:ext cx="1718711" cy="3408291"/>
          </a:xfrm>
          <a:prstGeom prst="rect">
            <a:avLst/>
          </a:prstGeom>
        </p:spPr>
      </p:pic>
      <p:pic>
        <p:nvPicPr>
          <p:cNvPr id="13" name="Picture 12" descr="A close up of a speaker&#10;&#10;Description automatically generated">
            <a:hlinkClick r:id="rId4" action="ppaction://hlinksldjump"/>
            <a:extLst>
              <a:ext uri="{FF2B5EF4-FFF2-40B4-BE49-F238E27FC236}">
                <a16:creationId xmlns:a16="http://schemas.microsoft.com/office/drawing/2014/main" xmlns="" id="{B709C5E3-BA37-4677-93BF-6C24044621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3792" y="2827701"/>
            <a:ext cx="1767948" cy="1452243"/>
          </a:xfrm>
          <a:prstGeom prst="rect">
            <a:avLst/>
          </a:prstGeom>
        </p:spPr>
      </p:pic>
      <p:grpSp>
        <p:nvGrpSpPr>
          <p:cNvPr id="26" name="Group 25">
            <a:extLst>
              <a:ext uri="{FF2B5EF4-FFF2-40B4-BE49-F238E27FC236}">
                <a16:creationId xmlns:a16="http://schemas.microsoft.com/office/drawing/2014/main" xmlns="" id="{93A8E27B-B804-40F3-A04E-686661824CF2}"/>
              </a:ext>
            </a:extLst>
          </p:cNvPr>
          <p:cNvGrpSpPr/>
          <p:nvPr/>
        </p:nvGrpSpPr>
        <p:grpSpPr>
          <a:xfrm>
            <a:off x="289143" y="250816"/>
            <a:ext cx="8278503" cy="363774"/>
            <a:chOff x="402336" y="260648"/>
            <a:chExt cx="8278503" cy="363774"/>
          </a:xfrm>
        </p:grpSpPr>
        <p:sp>
          <p:nvSpPr>
            <p:cNvPr id="27" name="TextBox 3">
              <a:extLst>
                <a:ext uri="{FF2B5EF4-FFF2-40B4-BE49-F238E27FC236}">
                  <a16:creationId xmlns:a16="http://schemas.microsoft.com/office/drawing/2014/main" xmlns="" id="{47F73A0B-322B-49B8-B61F-EE746BE13CE2}"/>
                </a:ext>
              </a:extLst>
            </p:cNvPr>
            <p:cNvSpPr/>
            <p:nvPr/>
          </p:nvSpPr>
          <p:spPr>
            <a:xfrm>
              <a:off x="402336" y="260648"/>
              <a:ext cx="7626048" cy="3637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PRODUCTS and our PRICING</a:t>
              </a:r>
            </a:p>
          </p:txBody>
        </p:sp>
        <p:cxnSp>
          <p:nvCxnSpPr>
            <p:cNvPr id="28" name="Straight Connector 27">
              <a:extLst>
                <a:ext uri="{FF2B5EF4-FFF2-40B4-BE49-F238E27FC236}">
                  <a16:creationId xmlns:a16="http://schemas.microsoft.com/office/drawing/2014/main" xmlns="" id="{DDBE9ED5-7432-4590-B336-BBC8EE629CB0}"/>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xmlns="" id="{E79C17D9-79FE-4248-A2B7-8D1DF72647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16480" y="6419911"/>
            <a:ext cx="1555803" cy="302277"/>
          </a:xfrm>
          <a:prstGeom prst="rect">
            <a:avLst/>
          </a:prstGeom>
        </p:spPr>
      </p:pic>
      <p:pic>
        <p:nvPicPr>
          <p:cNvPr id="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3432" y="729741"/>
            <a:ext cx="2435885" cy="415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03511" y="5157193"/>
            <a:ext cx="8183879" cy="1477328"/>
          </a:xfrm>
          <a:prstGeom prst="rect">
            <a:avLst/>
          </a:prstGeom>
          <a:noFill/>
        </p:spPr>
        <p:txBody>
          <a:bodyPr wrap="square" rtlCol="0">
            <a:spAutoFit/>
          </a:bodyPr>
          <a:lstStyle/>
          <a:p>
            <a:pPr algn="just">
              <a:lnSpc>
                <a:spcPct val="150000"/>
              </a:lnSpc>
            </a:pPr>
            <a:r>
              <a:rPr lang="en-GB" sz="1200" b="1" dirty="0">
                <a:solidFill>
                  <a:schemeClr val="tx1">
                    <a:lumMod val="50000"/>
                    <a:lumOff val="50000"/>
                  </a:schemeClr>
                </a:solidFill>
                <a:latin typeface="Open Sans"/>
              </a:rPr>
              <a:t>And finally a little bad news….</a:t>
            </a:r>
          </a:p>
          <a:p>
            <a:pPr algn="just">
              <a:lnSpc>
                <a:spcPct val="150000"/>
              </a:lnSpc>
            </a:pPr>
            <a:r>
              <a:rPr lang="en-GB" sz="1200" dirty="0">
                <a:solidFill>
                  <a:schemeClr val="tx1">
                    <a:lumMod val="50000"/>
                    <a:lumOff val="50000"/>
                  </a:schemeClr>
                </a:solidFill>
                <a:latin typeface="Open Sans"/>
              </a:rPr>
              <a:t>Unfortunately we have to pass on a small price rise from 1</a:t>
            </a:r>
            <a:r>
              <a:rPr lang="en-GB" sz="1200" baseline="30000" dirty="0">
                <a:solidFill>
                  <a:schemeClr val="tx1">
                    <a:lumMod val="50000"/>
                    <a:lumOff val="50000"/>
                  </a:schemeClr>
                </a:solidFill>
                <a:latin typeface="Open Sans"/>
              </a:rPr>
              <a:t>st</a:t>
            </a:r>
            <a:r>
              <a:rPr lang="en-GB" sz="1200" dirty="0">
                <a:solidFill>
                  <a:schemeClr val="tx1">
                    <a:lumMod val="50000"/>
                    <a:lumOff val="50000"/>
                  </a:schemeClr>
                </a:solidFill>
                <a:latin typeface="Open Sans"/>
              </a:rPr>
              <a:t> May due to increased factory costs.</a:t>
            </a:r>
          </a:p>
          <a:p>
            <a:pPr algn="just">
              <a:lnSpc>
                <a:spcPct val="150000"/>
              </a:lnSpc>
            </a:pPr>
            <a:r>
              <a:rPr lang="en-GB" sz="1200" b="1" dirty="0">
                <a:solidFill>
                  <a:schemeClr val="tx1">
                    <a:lumMod val="50000"/>
                    <a:lumOff val="50000"/>
                  </a:schemeClr>
                </a:solidFill>
                <a:latin typeface="Open Sans"/>
              </a:rPr>
              <a:t>This will be a 4% increase.</a:t>
            </a:r>
          </a:p>
          <a:p>
            <a:pPr algn="just">
              <a:lnSpc>
                <a:spcPct val="150000"/>
              </a:lnSpc>
            </a:pPr>
            <a:r>
              <a:rPr lang="en-GB" sz="1200" dirty="0">
                <a:solidFill>
                  <a:schemeClr val="tx1">
                    <a:lumMod val="50000"/>
                    <a:lumOff val="50000"/>
                  </a:schemeClr>
                </a:solidFill>
                <a:latin typeface="Open Sans"/>
              </a:rPr>
              <a:t>Any back orders already on order and shipped after 1</a:t>
            </a:r>
            <a:r>
              <a:rPr lang="en-GB" sz="1200" baseline="30000" dirty="0">
                <a:solidFill>
                  <a:schemeClr val="tx1">
                    <a:lumMod val="50000"/>
                    <a:lumOff val="50000"/>
                  </a:schemeClr>
                </a:solidFill>
                <a:latin typeface="Open Sans"/>
              </a:rPr>
              <a:t>st</a:t>
            </a:r>
            <a:r>
              <a:rPr lang="en-GB" sz="1200" dirty="0">
                <a:solidFill>
                  <a:schemeClr val="tx1">
                    <a:lumMod val="50000"/>
                    <a:lumOff val="50000"/>
                  </a:schemeClr>
                </a:solidFill>
                <a:latin typeface="Open Sans"/>
              </a:rPr>
              <a:t> May will be charged at the existing pricing.</a:t>
            </a:r>
          </a:p>
          <a:p>
            <a:pPr algn="just">
              <a:lnSpc>
                <a:spcPct val="150000"/>
              </a:lnSpc>
            </a:pPr>
            <a:r>
              <a:rPr lang="en-GB" sz="1200" dirty="0">
                <a:solidFill>
                  <a:schemeClr val="tx1">
                    <a:lumMod val="50000"/>
                    <a:lumOff val="50000"/>
                  </a:schemeClr>
                </a:solidFill>
                <a:latin typeface="Open Sans"/>
              </a:rPr>
              <a:t>There will be a new </a:t>
            </a:r>
            <a:r>
              <a:rPr lang="en-GB" sz="1200" dirty="0" smtClean="0">
                <a:solidFill>
                  <a:schemeClr val="tx1">
                    <a:lumMod val="50000"/>
                    <a:lumOff val="50000"/>
                  </a:schemeClr>
                </a:solidFill>
                <a:latin typeface="Open Sans"/>
              </a:rPr>
              <a:t>15.00 </a:t>
            </a:r>
            <a:r>
              <a:rPr lang="en-GB" sz="1200" dirty="0">
                <a:solidFill>
                  <a:schemeClr val="tx1">
                    <a:lumMod val="50000"/>
                    <a:lumOff val="50000"/>
                  </a:schemeClr>
                </a:solidFill>
                <a:latin typeface="Open Sans"/>
              </a:rPr>
              <a:t>charge on small orders under 1000 </a:t>
            </a:r>
            <a:endParaRPr lang="nl-NL" sz="1200" dirty="0">
              <a:solidFill>
                <a:schemeClr val="tx1">
                  <a:lumMod val="50000"/>
                  <a:lumOff val="50000"/>
                </a:schemeClr>
              </a:solidFill>
              <a:latin typeface="Open Sans"/>
            </a:endParaRPr>
          </a:p>
        </p:txBody>
      </p:sp>
      <p:pic>
        <p:nvPicPr>
          <p:cNvPr id="19" name="Picture 2" descr="C:\Users\User.VDM3071001\Desktop\AV_w-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717" y="6409143"/>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21019"/>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B58940-7302-4D85-BF29-A165F49E0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520" y="1706155"/>
            <a:ext cx="6087783" cy="4809349"/>
          </a:xfrm>
          <a:prstGeom prst="rect">
            <a:avLst/>
          </a:prstGeom>
        </p:spPr>
      </p:pic>
      <p:sp>
        <p:nvSpPr>
          <p:cNvPr id="13" name="TextBox 7"/>
          <p:cNvSpPr/>
          <p:nvPr/>
        </p:nvSpPr>
        <p:spPr>
          <a:xfrm>
            <a:off x="2744520" y="5661249"/>
            <a:ext cx="6456952" cy="5390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nSpc>
                <a:spcPct val="150000"/>
              </a:lnSpc>
            </a:pPr>
            <a:r>
              <a:rPr lang="es-E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GOODBYE to OUR OLD BUILDING THIS SUMMER!</a:t>
            </a: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xmlns="" id="{DE102A3E-1533-4F0D-80E2-055E057113DB}"/>
              </a:ext>
            </a:extLst>
          </p:cNvPr>
          <p:cNvGrpSpPr/>
          <p:nvPr/>
        </p:nvGrpSpPr>
        <p:grpSpPr>
          <a:xfrm>
            <a:off x="407368" y="291610"/>
            <a:ext cx="8278503" cy="363774"/>
            <a:chOff x="402336" y="260648"/>
            <a:chExt cx="8278503" cy="363774"/>
          </a:xfrm>
        </p:grpSpPr>
        <p:sp>
          <p:nvSpPr>
            <p:cNvPr id="7" name="TextBox 3">
              <a:extLst>
                <a:ext uri="{FF2B5EF4-FFF2-40B4-BE49-F238E27FC236}">
                  <a16:creationId xmlns:a16="http://schemas.microsoft.com/office/drawing/2014/main" xmlns="" id="{4E81BB7A-0CB2-4DDC-95C6-F4EF6A1210FE}"/>
                </a:ext>
              </a:extLst>
            </p:cNvPr>
            <p:cNvSpPr/>
            <p:nvPr/>
          </p:nvSpPr>
          <p:spPr>
            <a:xfrm>
              <a:off x="402336" y="260648"/>
              <a:ext cx="7626048" cy="3637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endPar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xmlns="" id="{2BEC9966-56C0-4A45-BB88-811E11A2D38C}"/>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456" y="675799"/>
            <a:ext cx="3799977" cy="96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7368" y="248260"/>
            <a:ext cx="6934176" cy="338554"/>
          </a:xfrm>
          <a:prstGeom prst="rect">
            <a:avLst/>
          </a:prstGeom>
          <a:noFill/>
        </p:spPr>
        <p:txBody>
          <a:bodyPr wrap="square" rtlCol="0">
            <a:spAutoFit/>
          </a:bodyPr>
          <a:lstStyle/>
          <a:p>
            <a:r>
              <a:rPr lang="en-GB" sz="1600" dirty="0">
                <a:solidFill>
                  <a:schemeClr val="tx1">
                    <a:lumMod val="50000"/>
                    <a:lumOff val="50000"/>
                  </a:schemeClr>
                </a:solidFill>
                <a:latin typeface="Open Sans"/>
              </a:rPr>
              <a:t>THANKS FOR JOINING US TODAY</a:t>
            </a:r>
            <a:endParaRPr lang="nl-NL" sz="1600" dirty="0">
              <a:solidFill>
                <a:schemeClr val="tx1">
                  <a:lumMod val="50000"/>
                  <a:lumOff val="50000"/>
                </a:schemeClr>
              </a:solidFill>
              <a:latin typeface="Open Sans"/>
            </a:endParaRPr>
          </a:p>
        </p:txBody>
      </p:sp>
      <p:pic>
        <p:nvPicPr>
          <p:cNvPr id="9" name="Picture 2" descr="C:\Users\User.VDM3071001\Desktop\AV_w-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44" y="6389354"/>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17844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109667B-8588-406B-BBD1-950B96799E7D}"/>
              </a:ext>
            </a:extLst>
          </p:cNvPr>
          <p:cNvSpPr txBox="1"/>
          <p:nvPr/>
        </p:nvSpPr>
        <p:spPr>
          <a:xfrm>
            <a:off x="623392" y="730649"/>
            <a:ext cx="6525916" cy="5167953"/>
          </a:xfrm>
          <a:prstGeom prst="rect">
            <a:avLst/>
          </a:prstGeom>
          <a:noFill/>
        </p:spPr>
        <p:txBody>
          <a:bodyPr wrap="square" rtlCol="0">
            <a:spAutoFit/>
          </a:bodyPr>
          <a:lstStyle/>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Acoustic Energy </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was originally founded in West London in 1987. Our first product was the legendary world-renowned loudspeaker, the AE1. Originally designed as a near field monitor by Phil Jones, his goal was to “improve the quality of music reproduction by absolute resolution, as good music should not be played on bad speakers”. </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AE1 set new industry standards in audio performance from a compact enclosure, creating the company’s product ethos, that we have maintained to this day, adding in the latest technologies . </a:t>
            </a:r>
            <a:b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 the mid-90s Acoustic Energy partnered with an overseas manufacturer FPI, enabling the brand to expand its global reach through a wider product portfolio. </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loudspeakers have always received critical acclaim from audio journalists around the world, helping to secure our status as one of the most highly regarded British brands in the audio industry. </a:t>
            </a:r>
          </a:p>
          <a:p>
            <a:pPr algn="just">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close up of a speaker&#10;&#10;Description automatically generated">
            <a:extLst>
              <a:ext uri="{FF2B5EF4-FFF2-40B4-BE49-F238E27FC236}">
                <a16:creationId xmlns:a16="http://schemas.microsoft.com/office/drawing/2014/main" xmlns="" id="{1613D23D-4299-4336-8853-73E423B85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272" y="364628"/>
            <a:ext cx="2953275" cy="3934071"/>
          </a:xfrm>
          <a:prstGeom prst="rect">
            <a:avLst/>
          </a:prstGeom>
        </p:spPr>
      </p:pic>
      <p:sp>
        <p:nvSpPr>
          <p:cNvPr id="14" name="Rectangle 13">
            <a:extLst>
              <a:ext uri="{FF2B5EF4-FFF2-40B4-BE49-F238E27FC236}">
                <a16:creationId xmlns:a16="http://schemas.microsoft.com/office/drawing/2014/main" xmlns="" id="{7673F57F-E0DD-4CE3-B4AF-9C5DC350F7E6}"/>
              </a:ext>
            </a:extLst>
          </p:cNvPr>
          <p:cNvSpPr/>
          <p:nvPr/>
        </p:nvSpPr>
        <p:spPr>
          <a:xfrm>
            <a:off x="8112224" y="1340768"/>
            <a:ext cx="4392488" cy="591850"/>
          </a:xfrm>
          <a:prstGeom prst="rect">
            <a:avLst/>
          </a:prstGeom>
          <a:no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grpSp>
        <p:nvGrpSpPr>
          <p:cNvPr id="9" name="Group 8">
            <a:extLst>
              <a:ext uri="{FF2B5EF4-FFF2-40B4-BE49-F238E27FC236}">
                <a16:creationId xmlns:a16="http://schemas.microsoft.com/office/drawing/2014/main" xmlns="" id="{1AF9D3BE-8A4B-4D3E-BD60-0E1F0D6DBFF4}"/>
              </a:ext>
            </a:extLst>
          </p:cNvPr>
          <p:cNvGrpSpPr/>
          <p:nvPr/>
        </p:nvGrpSpPr>
        <p:grpSpPr>
          <a:xfrm>
            <a:off x="551384" y="331902"/>
            <a:ext cx="7272808" cy="446412"/>
            <a:chOff x="-1037825" y="311029"/>
            <a:chExt cx="9718664" cy="370314"/>
          </a:xfrm>
        </p:grpSpPr>
        <p:sp>
          <p:nvSpPr>
            <p:cNvPr id="5" name="TextBox 3">
              <a:extLst>
                <a:ext uri="{FF2B5EF4-FFF2-40B4-BE49-F238E27FC236}">
                  <a16:creationId xmlns:a16="http://schemas.microsoft.com/office/drawing/2014/main" xmlns="" id="{E0D48DA2-FFBB-4845-BA0E-BC0B9D082BA0}"/>
                </a:ext>
              </a:extLst>
            </p:cNvPr>
            <p:cNvSpPr/>
            <p:nvPr/>
          </p:nvSpPr>
          <p:spPr>
            <a:xfrm>
              <a:off x="-1037825" y="311029"/>
              <a:ext cx="7626048" cy="3703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JOURNEY</a:t>
              </a:r>
            </a:p>
          </p:txBody>
        </p:sp>
        <p:cxnSp>
          <p:nvCxnSpPr>
            <p:cNvPr id="7" name="Straight Connector 6">
              <a:extLst>
                <a:ext uri="{FF2B5EF4-FFF2-40B4-BE49-F238E27FC236}">
                  <a16:creationId xmlns:a16="http://schemas.microsoft.com/office/drawing/2014/main" xmlns="" id="{CB878EAB-E2BE-4170-AEE3-09542357FBC6}"/>
                </a:ext>
              </a:extLst>
            </p:cNvPr>
            <p:cNvCxnSpPr>
              <a:cxnSpLocks/>
            </p:cNvCxnSpPr>
            <p:nvPr/>
          </p:nvCxnSpPr>
          <p:spPr>
            <a:xfrm>
              <a:off x="-1037825" y="620688"/>
              <a:ext cx="971866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xmlns="" id="{6A3D6BBC-7BBA-4505-BCEA-D519E162E272}"/>
              </a:ext>
            </a:extLst>
          </p:cNvPr>
          <p:cNvSpPr/>
          <p:nvPr/>
        </p:nvSpPr>
        <p:spPr>
          <a:xfrm>
            <a:off x="6375700" y="6114415"/>
            <a:ext cx="3845702"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pic>
        <p:nvPicPr>
          <p:cNvPr id="4" name="Picture 3">
            <a:extLst>
              <a:ext uri="{FF2B5EF4-FFF2-40B4-BE49-F238E27FC236}">
                <a16:creationId xmlns:a16="http://schemas.microsoft.com/office/drawing/2014/main" xmlns="" id="{6ED9FF90-DDCA-4856-AFD1-918F69BC8D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2143" y="6430301"/>
            <a:ext cx="1555803" cy="302277"/>
          </a:xfrm>
          <a:prstGeom prst="rect">
            <a:avLst/>
          </a:prstGeom>
        </p:spPr>
      </p:pic>
      <p:pic>
        <p:nvPicPr>
          <p:cNvPr id="15" name="Picture 14">
            <a:extLst>
              <a:ext uri="{FF2B5EF4-FFF2-40B4-BE49-F238E27FC236}">
                <a16:creationId xmlns:a16="http://schemas.microsoft.com/office/drawing/2014/main" xmlns="" id="{DB338510-E349-473B-9F23-BB4A4F43E9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8551" y="6114415"/>
            <a:ext cx="1102355" cy="580187"/>
          </a:xfrm>
          <a:prstGeom prst="rect">
            <a:avLst/>
          </a:prstGeom>
        </p:spPr>
      </p:pic>
      <p:pic>
        <p:nvPicPr>
          <p:cNvPr id="18" name="Picture 17">
            <a:extLst>
              <a:ext uri="{FF2B5EF4-FFF2-40B4-BE49-F238E27FC236}">
                <a16:creationId xmlns:a16="http://schemas.microsoft.com/office/drawing/2014/main" xmlns="" id="{460DB361-EDBF-4314-A17C-E14BA577B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3414" y="5391464"/>
            <a:ext cx="1079010" cy="621510"/>
          </a:xfrm>
          <a:prstGeom prst="rect">
            <a:avLst/>
          </a:prstGeom>
        </p:spPr>
      </p:pic>
      <p:pic>
        <p:nvPicPr>
          <p:cNvPr id="19" name="Picture 18" descr="A close up of a sign&#10;&#10;Description automatically generated">
            <a:extLst>
              <a:ext uri="{FF2B5EF4-FFF2-40B4-BE49-F238E27FC236}">
                <a16:creationId xmlns:a16="http://schemas.microsoft.com/office/drawing/2014/main" xmlns="" id="{CA22CAF7-87BE-443F-8425-6F575C0DCC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8031" y="5272428"/>
            <a:ext cx="800050" cy="1030465"/>
          </a:xfrm>
          <a:prstGeom prst="rect">
            <a:avLst/>
          </a:prstGeom>
        </p:spPr>
      </p:pic>
      <p:pic>
        <p:nvPicPr>
          <p:cNvPr id="20" name="Picture 19">
            <a:extLst>
              <a:ext uri="{FF2B5EF4-FFF2-40B4-BE49-F238E27FC236}">
                <a16:creationId xmlns:a16="http://schemas.microsoft.com/office/drawing/2014/main" xmlns="" id="{79CA5719-A4D4-48B3-B411-715FBA2990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7644" y="5304449"/>
            <a:ext cx="1145678" cy="750146"/>
          </a:xfrm>
          <a:prstGeom prst="rect">
            <a:avLst/>
          </a:prstGeom>
        </p:spPr>
      </p:pic>
      <p:pic>
        <p:nvPicPr>
          <p:cNvPr id="21" name="Picture 20" descr="A white sign with black text&#10;&#10;Description automatically generated">
            <a:extLst>
              <a:ext uri="{FF2B5EF4-FFF2-40B4-BE49-F238E27FC236}">
                <a16:creationId xmlns:a16="http://schemas.microsoft.com/office/drawing/2014/main" xmlns="" id="{AB0BEA26-C671-4985-822C-FEECA8AB80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995" y="5345234"/>
            <a:ext cx="1232798" cy="821865"/>
          </a:xfrm>
          <a:prstGeom prst="rect">
            <a:avLst/>
          </a:prstGeom>
        </p:spPr>
      </p:pic>
      <p:pic>
        <p:nvPicPr>
          <p:cNvPr id="22" name="Picture 21" descr="A close up of a logo&#10;&#10;Description automatically generated">
            <a:extLst>
              <a:ext uri="{FF2B5EF4-FFF2-40B4-BE49-F238E27FC236}">
                <a16:creationId xmlns:a16="http://schemas.microsoft.com/office/drawing/2014/main" xmlns="" id="{DE63668F-54AE-4E7F-BF35-D524BB1486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4894" y="6118861"/>
            <a:ext cx="1128306" cy="752204"/>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xmlns="" id="{1C7C90D4-8135-4EF6-9E0D-74686ACFED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1338" y="5387734"/>
            <a:ext cx="1125219" cy="750146"/>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xmlns="" id="{2FA848B1-EFF0-4A4F-BADD-B8A1A311FF2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05214" y="5263964"/>
            <a:ext cx="1230811" cy="820541"/>
          </a:xfrm>
          <a:prstGeom prst="rect">
            <a:avLst/>
          </a:prstGeom>
        </p:spPr>
      </p:pic>
      <p:pic>
        <p:nvPicPr>
          <p:cNvPr id="25" name="Picture 24" descr="A close up of a sign&#10;&#10;Description automatically generated">
            <a:extLst>
              <a:ext uri="{FF2B5EF4-FFF2-40B4-BE49-F238E27FC236}">
                <a16:creationId xmlns:a16="http://schemas.microsoft.com/office/drawing/2014/main" xmlns="" id="{86537600-343A-4100-BEF0-25CEF7DC7D8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6603" y="5338189"/>
            <a:ext cx="1284882" cy="856588"/>
          </a:xfrm>
          <a:prstGeom prst="rect">
            <a:avLst/>
          </a:prstGeom>
        </p:spPr>
      </p:pic>
      <p:pic>
        <p:nvPicPr>
          <p:cNvPr id="26" name="Picture 2" descr="C:\Users\User.VDM3071001\Desktop\AV_w-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054" y="6379849"/>
            <a:ext cx="1136649" cy="3540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15172" y="6038413"/>
            <a:ext cx="752960" cy="7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User.VDM3071001\Desktop\what.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33937" y="5434701"/>
            <a:ext cx="1394966" cy="519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0452" y="5359528"/>
            <a:ext cx="793279" cy="79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45904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36622" y="3852112"/>
            <a:ext cx="137160"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4" name="TextBox 3">
            <a:extLst>
              <a:ext uri="{FF2B5EF4-FFF2-40B4-BE49-F238E27FC236}">
                <a16:creationId xmlns:a16="http://schemas.microsoft.com/office/drawing/2014/main" xmlns="" id="{9509320C-4C65-4210-B4E6-A4B687C6782B}"/>
              </a:ext>
            </a:extLst>
          </p:cNvPr>
          <p:cNvSpPr txBox="1"/>
          <p:nvPr/>
        </p:nvSpPr>
        <p:spPr>
          <a:xfrm>
            <a:off x="718015" y="731520"/>
            <a:ext cx="10418545" cy="4259051"/>
          </a:xfrm>
          <a:prstGeom prst="rect">
            <a:avLst/>
          </a:prstGeom>
          <a:noFill/>
        </p:spPr>
        <p:txBody>
          <a:bodyPr wrap="square" rtlCol="0">
            <a:spAutoFit/>
          </a:bodyPr>
          <a:lstStyle/>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 2017 Acoustic Energy became wholly British owned again. Music lovers Mat Spandl, Neil Truckell, James Luce and Martin Harding have been involved with the company for over 20 years and combine 100 years of experience in the audio industry.  </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With three decades of audio heritage and an impressive product roadmap, the directors launched a successful bid to buy the company from its Malaysian parent and we’ve been growing the business ever since. </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whole current product line was developed by this team since the buyout – and of course more is coming! </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CHALLENGES</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Despite all the challenges of COVID we were able to grow our business </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by over 20% in 2020 – so thank you for helping make that happen.</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Stock shortages due to factory and shipping delays are still a big nuisance</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but we have significantly increased our orders so even after  longer  than </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normal lead times we should be back to a full stock position by the summer.</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BREXIT has of course also given us some recent challenges… </a:t>
            </a:r>
          </a:p>
        </p:txBody>
      </p:sp>
      <p:grpSp>
        <p:nvGrpSpPr>
          <p:cNvPr id="20" name="Group 19">
            <a:extLst>
              <a:ext uri="{FF2B5EF4-FFF2-40B4-BE49-F238E27FC236}">
                <a16:creationId xmlns:a16="http://schemas.microsoft.com/office/drawing/2014/main" xmlns="" id="{617DC0A8-55AD-45E5-A310-81189B9D5FF3}"/>
              </a:ext>
            </a:extLst>
          </p:cNvPr>
          <p:cNvGrpSpPr/>
          <p:nvPr/>
        </p:nvGrpSpPr>
        <p:grpSpPr>
          <a:xfrm>
            <a:off x="623392" y="250374"/>
            <a:ext cx="8278503" cy="370314"/>
            <a:chOff x="402336" y="250374"/>
            <a:chExt cx="8278503" cy="370314"/>
          </a:xfrm>
        </p:grpSpPr>
        <p:sp>
          <p:nvSpPr>
            <p:cNvPr id="27" name="TextBox 3">
              <a:extLst>
                <a:ext uri="{FF2B5EF4-FFF2-40B4-BE49-F238E27FC236}">
                  <a16:creationId xmlns:a16="http://schemas.microsoft.com/office/drawing/2014/main" xmlns="" id="{52D7669E-B026-4548-B45C-83A52F563D30}"/>
                </a:ext>
              </a:extLst>
            </p:cNvPr>
            <p:cNvSpPr/>
            <p:nvPr/>
          </p:nvSpPr>
          <p:spPr>
            <a:xfrm>
              <a:off x="402336" y="250374"/>
              <a:ext cx="7626048" cy="3703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OWNERS</a:t>
              </a:r>
            </a:p>
          </p:txBody>
        </p:sp>
        <p:cxnSp>
          <p:nvCxnSpPr>
            <p:cNvPr id="31" name="Straight Connector 30">
              <a:extLst>
                <a:ext uri="{FF2B5EF4-FFF2-40B4-BE49-F238E27FC236}">
                  <a16:creationId xmlns:a16="http://schemas.microsoft.com/office/drawing/2014/main" xmlns="" id="{8CAC5C6A-7EFC-4FDE-B1CA-E4EA3D52C4F0}"/>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xmlns="" id="{A0AC3960-2E79-4EA7-8AB5-6DAF1B28F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576" y="6446213"/>
            <a:ext cx="1555803" cy="302277"/>
          </a:xfrm>
          <a:prstGeom prst="rect">
            <a:avLst/>
          </a:prstGeom>
        </p:spPr>
      </p:pic>
      <p:pic>
        <p:nvPicPr>
          <p:cNvPr id="3074" name="Picture 2" descr="C:\Users\User.VDM3071001\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861" y="4961225"/>
            <a:ext cx="1272977" cy="8440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788" y="2592058"/>
            <a:ext cx="5712365" cy="321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User.VDM3071001\Desktop\AV_w-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621" y="6420315"/>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4003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452" y="4383416"/>
            <a:ext cx="4104456" cy="230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736622" y="3852112"/>
            <a:ext cx="137160"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4" name="TextBox 3">
            <a:extLst>
              <a:ext uri="{FF2B5EF4-FFF2-40B4-BE49-F238E27FC236}">
                <a16:creationId xmlns:a16="http://schemas.microsoft.com/office/drawing/2014/main" xmlns="" id="{9509320C-4C65-4210-B4E6-A4B687C6782B}"/>
              </a:ext>
            </a:extLst>
          </p:cNvPr>
          <p:cNvSpPr txBox="1"/>
          <p:nvPr/>
        </p:nvSpPr>
        <p:spPr>
          <a:xfrm>
            <a:off x="646007" y="984011"/>
            <a:ext cx="5662234" cy="2859629"/>
          </a:xfrm>
          <a:prstGeom prst="rect">
            <a:avLst/>
          </a:prstGeom>
          <a:noFill/>
        </p:spPr>
        <p:txBody>
          <a:bodyPr wrap="square" rtlCol="0">
            <a:spAutoFit/>
          </a:bodyPr>
          <a:lstStyle/>
          <a:p>
            <a:pPr>
              <a:lnSpc>
                <a:spcPct val="150000"/>
              </a:lnSpc>
            </a:pPr>
            <a:r>
              <a:rPr lang="en-GB"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Acoustic Energy moves to a new home  this summer</a:t>
            </a:r>
            <a:br>
              <a:rPr lang="en-GB"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  a few months time Acoustic Energy will be moving in to our new UK home, close to where we have been located for the past 15+ years in Cirencester in the West of England.</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r>
            <a:br>
              <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xmlns="" id="{617DC0A8-55AD-45E5-A310-81189B9D5FF3}"/>
              </a:ext>
            </a:extLst>
          </p:cNvPr>
          <p:cNvGrpSpPr/>
          <p:nvPr/>
        </p:nvGrpSpPr>
        <p:grpSpPr>
          <a:xfrm>
            <a:off x="551384" y="279717"/>
            <a:ext cx="8278503" cy="363774"/>
            <a:chOff x="402336" y="260648"/>
            <a:chExt cx="8278503" cy="363774"/>
          </a:xfrm>
        </p:grpSpPr>
        <p:sp>
          <p:nvSpPr>
            <p:cNvPr id="27" name="TextBox 3">
              <a:extLst>
                <a:ext uri="{FF2B5EF4-FFF2-40B4-BE49-F238E27FC236}">
                  <a16:creationId xmlns:a16="http://schemas.microsoft.com/office/drawing/2014/main" xmlns="" id="{52D7669E-B026-4548-B45C-83A52F563D30}"/>
                </a:ext>
              </a:extLst>
            </p:cNvPr>
            <p:cNvSpPr/>
            <p:nvPr/>
          </p:nvSpPr>
          <p:spPr>
            <a:xfrm>
              <a:off x="402336" y="260648"/>
              <a:ext cx="7626048" cy="3637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WE’RE MOVING</a:t>
              </a:r>
            </a:p>
          </p:txBody>
        </p:sp>
        <p:cxnSp>
          <p:nvCxnSpPr>
            <p:cNvPr id="31" name="Straight Connector 30">
              <a:extLst>
                <a:ext uri="{FF2B5EF4-FFF2-40B4-BE49-F238E27FC236}">
                  <a16:creationId xmlns:a16="http://schemas.microsoft.com/office/drawing/2014/main" xmlns="" id="{8CAC5C6A-7EFC-4FDE-B1CA-E4EA3D52C4F0}"/>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xmlns="" id="{A0AC3960-2E79-4EA7-8AB5-6DAF1B28F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6480" y="6399895"/>
            <a:ext cx="1555803" cy="302277"/>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7984" y="789204"/>
            <a:ext cx="3254299" cy="242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User.VDM3071001\Desktop\AV_w-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26" y="6399895"/>
            <a:ext cx="1136649" cy="354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07968" y="3361972"/>
            <a:ext cx="6164315" cy="888898"/>
          </a:xfrm>
          <a:prstGeom prst="rect">
            <a:avLst/>
          </a:prstGeom>
          <a:noFill/>
        </p:spPr>
        <p:txBody>
          <a:bodyPr wrap="square" rtlCol="0">
            <a:spAutoFit/>
          </a:bodyPr>
          <a:lstStyle/>
          <a:p>
            <a:pPr algn="just">
              <a:lnSpc>
                <a:spcPct val="150000"/>
              </a:lnSpc>
            </a:pPr>
            <a:r>
              <a:rPr lang="en-GB" sz="1200" dirty="0">
                <a:solidFill>
                  <a:schemeClr val="tx1">
                    <a:lumMod val="50000"/>
                    <a:lumOff val="50000"/>
                  </a:schemeClr>
                </a:solidFill>
                <a:latin typeface="Open Sans"/>
              </a:rPr>
              <a:t>Its time for a new chapter in Acoustic Energy’s long 30 year + history and to move to a new smaller building where we can continue to develop more award winning Speakers to add to our line up instead of moving boxes in and out of the building.</a:t>
            </a:r>
            <a:endParaRPr lang="nl-NL" sz="1200" dirty="0">
              <a:solidFill>
                <a:schemeClr val="tx1">
                  <a:lumMod val="50000"/>
                  <a:lumOff val="50000"/>
                </a:schemeClr>
              </a:solidFill>
              <a:latin typeface="Open Sans"/>
            </a:endParaRPr>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006" y="2938377"/>
            <a:ext cx="4755093" cy="241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65936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36622" y="3852112"/>
            <a:ext cx="137160"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4" name="TextBox 3">
            <a:extLst>
              <a:ext uri="{FF2B5EF4-FFF2-40B4-BE49-F238E27FC236}">
                <a16:creationId xmlns:a16="http://schemas.microsoft.com/office/drawing/2014/main" xmlns="" id="{9509320C-4C65-4210-B4E6-A4B687C6782B}"/>
              </a:ext>
            </a:extLst>
          </p:cNvPr>
          <p:cNvSpPr txBox="1"/>
          <p:nvPr/>
        </p:nvSpPr>
        <p:spPr>
          <a:xfrm>
            <a:off x="646007" y="731520"/>
            <a:ext cx="5466893" cy="5840060"/>
          </a:xfrm>
          <a:prstGeom prst="rect">
            <a:avLst/>
          </a:prstGeom>
          <a:noFill/>
        </p:spPr>
        <p:txBody>
          <a:bodyPr wrap="square" rtlCol="0">
            <a:spAutoFit/>
          </a:bodyPr>
          <a:lstStyle/>
          <a:p>
            <a:pPr>
              <a:lnSpc>
                <a:spcPct val="150000"/>
              </a:lnSpc>
            </a:pPr>
            <a:r>
              <a:rPr lang="en-GB"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AND the Acoustic Energy warehouse will move from the UK to the Netherlands next month, putting our inventory back in the EU.</a:t>
            </a:r>
            <a:br>
              <a:rPr lang="en-GB"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 conjunction with AE moving to a  new home in the UK  in June 2021 (where we will only keep  enough stock for the local UK Market), our main warehouse to supply our customers  around the World (and especially in EMEA,)  will move to a 3PL company in the Netherlands called LUDOMA SERVICES in Tilburg, the Netherlands.</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This is a specialised, family owned AV distribution company that we have known for 25 years personally, and AV EMEA have been  working with for the past ten years, and the following brands are all warehoused in the same company – </a:t>
            </a:r>
            <a:r>
              <a:rPr lang="en-GB"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Parasound</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TDG Audio, Torus Power, </a:t>
            </a:r>
            <a:r>
              <a:rPr lang="en-GB"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Powergrip</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Soundcast</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Como Audio, NAD, </a:t>
            </a:r>
            <a:r>
              <a:rPr lang="en-GB"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Bluesound</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 Peachtree Audio and  now Acoustic Energy too!</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Benefit s for you – increased efficiency – using a professional logistics</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Company based in the EU will  increase service  and probably save you</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money too </a:t>
            </a:r>
          </a:p>
          <a:p>
            <a:pPr>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r>
            <a:br>
              <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xmlns="" id="{617DC0A8-55AD-45E5-A310-81189B9D5FF3}"/>
              </a:ext>
            </a:extLst>
          </p:cNvPr>
          <p:cNvGrpSpPr/>
          <p:nvPr/>
        </p:nvGrpSpPr>
        <p:grpSpPr>
          <a:xfrm>
            <a:off x="551384" y="295335"/>
            <a:ext cx="8278503" cy="363774"/>
            <a:chOff x="402336" y="260648"/>
            <a:chExt cx="8278503" cy="363774"/>
          </a:xfrm>
        </p:grpSpPr>
        <p:sp>
          <p:nvSpPr>
            <p:cNvPr id="27" name="TextBox 3">
              <a:extLst>
                <a:ext uri="{FF2B5EF4-FFF2-40B4-BE49-F238E27FC236}">
                  <a16:creationId xmlns:a16="http://schemas.microsoft.com/office/drawing/2014/main" xmlns="" id="{52D7669E-B026-4548-B45C-83A52F563D30}"/>
                </a:ext>
              </a:extLst>
            </p:cNvPr>
            <p:cNvSpPr/>
            <p:nvPr/>
          </p:nvSpPr>
          <p:spPr>
            <a:xfrm>
              <a:off x="402336" y="260648"/>
              <a:ext cx="7626048" cy="3637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AND OUR WAREHOUSE IS MOVING TOO – TO THE NETHERLANDS!</a:t>
              </a:r>
            </a:p>
          </p:txBody>
        </p:sp>
        <p:cxnSp>
          <p:nvCxnSpPr>
            <p:cNvPr id="31" name="Straight Connector 30">
              <a:extLst>
                <a:ext uri="{FF2B5EF4-FFF2-40B4-BE49-F238E27FC236}">
                  <a16:creationId xmlns:a16="http://schemas.microsoft.com/office/drawing/2014/main" xmlns="" id="{8CAC5C6A-7EFC-4FDE-B1CA-E4EA3D52C4F0}"/>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xmlns="" id="{A0AC3960-2E79-4EA7-8AB5-6DAF1B28F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067" y="6406375"/>
            <a:ext cx="1555803" cy="302277"/>
          </a:xfrm>
          <a:prstGeom prst="rect">
            <a:avLst/>
          </a:prstGeom>
        </p:spPr>
      </p:pic>
      <p:pic>
        <p:nvPicPr>
          <p:cNvPr id="2050" name="Picture 2" descr="C:\Users\User.VDM3071001\Desktop\fla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29811" y="783007"/>
            <a:ext cx="4662751" cy="25784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VDM3071001\Desktop\Tilbur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3453" y="3489048"/>
            <a:ext cx="4662751" cy="2733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1651" y="5634850"/>
            <a:ext cx="2676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User.VDM3071001\Desktop\AV_w-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363" y="6418543"/>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0633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A36627-A1C4-43C8-BFE5-95878AD710E5}"/>
              </a:ext>
            </a:extLst>
          </p:cNvPr>
          <p:cNvSpPr/>
          <p:nvPr/>
        </p:nvSpPr>
        <p:spPr>
          <a:xfrm>
            <a:off x="1703512" y="0"/>
            <a:ext cx="4608512"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5" name="Rectangle 4"/>
          <p:cNvSpPr/>
          <p:nvPr/>
        </p:nvSpPr>
        <p:spPr>
          <a:xfrm>
            <a:off x="1396872" y="837226"/>
            <a:ext cx="4771136" cy="591850"/>
          </a:xfrm>
          <a:prstGeom prst="rect">
            <a:avLst/>
          </a:prstGeom>
          <a:no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3" name="TextBox 2">
            <a:extLst>
              <a:ext uri="{FF2B5EF4-FFF2-40B4-BE49-F238E27FC236}">
                <a16:creationId xmlns:a16="http://schemas.microsoft.com/office/drawing/2014/main" xmlns="" id="{00780975-F4FB-4D2D-93F7-F07CCE9F56F2}"/>
              </a:ext>
            </a:extLst>
          </p:cNvPr>
          <p:cNvSpPr txBox="1"/>
          <p:nvPr/>
        </p:nvSpPr>
        <p:spPr>
          <a:xfrm>
            <a:off x="671652" y="731521"/>
            <a:ext cx="5267618" cy="6100003"/>
          </a:xfrm>
          <a:prstGeom prst="rect">
            <a:avLst/>
          </a:prstGeom>
          <a:noFill/>
        </p:spPr>
        <p:txBody>
          <a:bodyPr wrap="square" rtlCol="0">
            <a:spAutoFit/>
          </a:bodyPr>
          <a:lstStyle/>
          <a:p>
            <a:pPr>
              <a:lnSpc>
                <a:spcPct val="150000"/>
              </a:lnSpc>
            </a:pPr>
            <a:endParaRPr lang="en-GB"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RESOURCES ON OUR WEBSITE</a:t>
            </a:r>
          </a:p>
          <a:p>
            <a:pPr>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Password:  </a:t>
            </a:r>
            <a:r>
              <a:rPr lang="en-GB" sz="1200" dirty="0">
                <a:latin typeface="Open Sans" panose="020B0606030504020204" pitchFamily="34" charset="0"/>
                <a:ea typeface="Open Sans" panose="020B0606030504020204" pitchFamily="34" charset="0"/>
                <a:cs typeface="Open Sans" panose="020B0606030504020204" pitchFamily="34" charset="0"/>
              </a:rPr>
              <a:t>AE1987</a:t>
            </a:r>
          </a:p>
          <a:p>
            <a:pPr>
              <a:lnSpc>
                <a:spcPct val="150000"/>
              </a:lnSpc>
            </a:pPr>
            <a:r>
              <a:rPr lang="en-GB" sz="12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 are adding new things quite often to check in here regularly</a:t>
            </a:r>
          </a:p>
          <a:p>
            <a:pPr>
              <a:lnSpc>
                <a:spcPct val="150000"/>
              </a:lnSpc>
            </a:pPr>
            <a:endPar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10 ‘Award Winners’ for various AE  models in the past 6 months in UK Press and Online Magazines.</a:t>
            </a: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5  ‘International Award Winners’ including a prestigious ‘Diapason D’Or award for the AE509.</a:t>
            </a:r>
          </a:p>
          <a:p>
            <a:pPr>
              <a:lnSpc>
                <a:spcPct val="150000"/>
              </a:lnSpc>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(Don’t forget to copy us on any reviews in your country too!)</a:t>
            </a: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YouTube Reviewers.</a:t>
            </a: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UK Web Banners.</a:t>
            </a: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Print campaign in Essential Install Magazine</a:t>
            </a: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Website SEO Improvements resulting in 20-25% increased traffic</a:t>
            </a: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Social Media activity</a:t>
            </a:r>
          </a:p>
          <a:p>
            <a:pPr marL="171450" indent="-171450">
              <a:lnSpc>
                <a:spcPct val="150000"/>
              </a:lnSpc>
              <a:buFont typeface="Arial" charset="0"/>
              <a:buChar char="•"/>
            </a:pPr>
            <a:endPar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50000"/>
              </a:lnSpc>
              <a:buFont typeface="Arial" charset="0"/>
              <a:buChar char="•"/>
            </a:pPr>
            <a:r>
              <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Coming – Video content for online use</a:t>
            </a:r>
          </a:p>
          <a:p>
            <a:pPr>
              <a:lnSpc>
                <a:spcPct val="150000"/>
              </a:lnSpc>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xmlns="" id="{6A97E263-B57B-4F54-9A72-A10C8A835044}"/>
              </a:ext>
            </a:extLst>
          </p:cNvPr>
          <p:cNvGrpSpPr/>
          <p:nvPr/>
        </p:nvGrpSpPr>
        <p:grpSpPr>
          <a:xfrm>
            <a:off x="551384" y="262269"/>
            <a:ext cx="8278503" cy="363774"/>
            <a:chOff x="402336" y="260648"/>
            <a:chExt cx="8278503" cy="363774"/>
          </a:xfrm>
        </p:grpSpPr>
        <p:sp>
          <p:nvSpPr>
            <p:cNvPr id="18" name="TextBox 3">
              <a:extLst>
                <a:ext uri="{FF2B5EF4-FFF2-40B4-BE49-F238E27FC236}">
                  <a16:creationId xmlns:a16="http://schemas.microsoft.com/office/drawing/2014/main" xmlns="" id="{ADA218E3-4911-4A8F-A602-384682BDB493}"/>
                </a:ext>
              </a:extLst>
            </p:cNvPr>
            <p:cNvSpPr/>
            <p:nvPr/>
          </p:nvSpPr>
          <p:spPr>
            <a:xfrm>
              <a:off x="402336" y="260648"/>
              <a:ext cx="7626048" cy="3637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UPDATE</a:t>
              </a:r>
            </a:p>
          </p:txBody>
        </p:sp>
        <p:cxnSp>
          <p:nvCxnSpPr>
            <p:cNvPr id="21" name="Straight Connector 20">
              <a:extLst>
                <a:ext uri="{FF2B5EF4-FFF2-40B4-BE49-F238E27FC236}">
                  <a16:creationId xmlns:a16="http://schemas.microsoft.com/office/drawing/2014/main" xmlns="" id="{CAA2D18D-7A0D-4B72-8335-194DBE4ACE18}"/>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xmlns="" id="{5193B63A-9DDE-4BE5-AA32-6C40A20C6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689" y="6403323"/>
            <a:ext cx="1555803" cy="302277"/>
          </a:xfrm>
          <a:prstGeom prst="rect">
            <a:avLst/>
          </a:prstGeom>
        </p:spPr>
      </p:pic>
      <p:pic>
        <p:nvPicPr>
          <p:cNvPr id="11" name="Picture 2" descr="C:\Users\User.VDM3071001\Desktop\AV_w-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32" y="6391059"/>
            <a:ext cx="1136649" cy="354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7838" y="776549"/>
            <a:ext cx="3288507"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2852" y="3067421"/>
            <a:ext cx="2087496" cy="209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6810" y="2950814"/>
            <a:ext cx="2520281" cy="364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161667"/>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A36627-A1C4-43C8-BFE5-95878AD710E5}"/>
              </a:ext>
            </a:extLst>
          </p:cNvPr>
          <p:cNvSpPr/>
          <p:nvPr/>
        </p:nvSpPr>
        <p:spPr>
          <a:xfrm>
            <a:off x="1703512" y="0"/>
            <a:ext cx="4608512"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5" name="Rectangle 4"/>
          <p:cNvSpPr/>
          <p:nvPr/>
        </p:nvSpPr>
        <p:spPr>
          <a:xfrm>
            <a:off x="1396872" y="837226"/>
            <a:ext cx="4771136" cy="591850"/>
          </a:xfrm>
          <a:prstGeom prst="rect">
            <a:avLst/>
          </a:prstGeom>
          <a:no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3" name="TextBox 2">
            <a:extLst>
              <a:ext uri="{FF2B5EF4-FFF2-40B4-BE49-F238E27FC236}">
                <a16:creationId xmlns:a16="http://schemas.microsoft.com/office/drawing/2014/main" xmlns="" id="{00780975-F4FB-4D2D-93F7-F07CCE9F56F2}"/>
              </a:ext>
            </a:extLst>
          </p:cNvPr>
          <p:cNvSpPr txBox="1"/>
          <p:nvPr/>
        </p:nvSpPr>
        <p:spPr>
          <a:xfrm>
            <a:off x="551384" y="731521"/>
            <a:ext cx="5409744" cy="5136214"/>
          </a:xfrm>
          <a:prstGeom prst="rect">
            <a:avLst/>
          </a:prstGeom>
          <a:noFill/>
        </p:spPr>
        <p:txBody>
          <a:bodyPr wrap="square" rtlCol="0">
            <a:spAutoFit/>
          </a:bodyPr>
          <a:lstStyle/>
          <a:p>
            <a:pPr>
              <a:lnSpc>
                <a:spcPct val="150000"/>
              </a:lnSpc>
            </a:pPr>
            <a:r>
              <a:rPr lang="en-GB"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Say hello to our new AE320 !</a:t>
            </a:r>
          </a:p>
          <a:p>
            <a:pPr>
              <a:lnSpc>
                <a:spcPct val="150000"/>
              </a:lnSpc>
            </a:pPr>
            <a:endParaRPr lang="en-GB"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300 Series has been very successful for us and is the  ‘sweet spot’’ in terns of performance, value, price and profit .</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 have however had quite a price jump from our  floor standing AE309 up to our AE509 – going from </a:t>
            </a:r>
            <a:r>
              <a:rPr lang="en-GB"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1290 for the 309 up to </a:t>
            </a:r>
            <a:r>
              <a:rPr lang="en-GB"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2750 for the 509.</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320 will fit nicely in the middle at </a:t>
            </a:r>
            <a:r>
              <a:rPr lang="en-GB"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1999  (target) </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It is a true three- way with the first mid-woofer being it its own sealed enclosure (like a 520)</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320 of course  has the same cone material and Tweeter as the other 300 Series models</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320 will be available in Gloss Black and White and real  walnut veneer like the rest of the range, and will be available this summer.</a:t>
            </a:r>
          </a:p>
        </p:txBody>
      </p:sp>
      <p:grpSp>
        <p:nvGrpSpPr>
          <p:cNvPr id="14" name="Group 13">
            <a:extLst>
              <a:ext uri="{FF2B5EF4-FFF2-40B4-BE49-F238E27FC236}">
                <a16:creationId xmlns:a16="http://schemas.microsoft.com/office/drawing/2014/main" xmlns="" id="{6A97E263-B57B-4F54-9A72-A10C8A835044}"/>
              </a:ext>
            </a:extLst>
          </p:cNvPr>
          <p:cNvGrpSpPr/>
          <p:nvPr/>
        </p:nvGrpSpPr>
        <p:grpSpPr>
          <a:xfrm>
            <a:off x="551384" y="247529"/>
            <a:ext cx="8278503" cy="363774"/>
            <a:chOff x="402336" y="260648"/>
            <a:chExt cx="8278503" cy="363774"/>
          </a:xfrm>
        </p:grpSpPr>
        <p:sp>
          <p:nvSpPr>
            <p:cNvPr id="18" name="TextBox 3">
              <a:extLst>
                <a:ext uri="{FF2B5EF4-FFF2-40B4-BE49-F238E27FC236}">
                  <a16:creationId xmlns:a16="http://schemas.microsoft.com/office/drawing/2014/main" xmlns="" id="{ADA218E3-4911-4A8F-A602-384682BDB493}"/>
                </a:ext>
              </a:extLst>
            </p:cNvPr>
            <p:cNvSpPr/>
            <p:nvPr/>
          </p:nvSpPr>
          <p:spPr>
            <a:xfrm>
              <a:off x="402336" y="260648"/>
              <a:ext cx="7626048" cy="3637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WHATS NEXT!</a:t>
              </a:r>
            </a:p>
          </p:txBody>
        </p:sp>
        <p:cxnSp>
          <p:nvCxnSpPr>
            <p:cNvPr id="21" name="Straight Connector 20">
              <a:extLst>
                <a:ext uri="{FF2B5EF4-FFF2-40B4-BE49-F238E27FC236}">
                  <a16:creationId xmlns:a16="http://schemas.microsoft.com/office/drawing/2014/main" xmlns="" id="{CAA2D18D-7A0D-4B72-8335-194DBE4ACE18}"/>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xmlns="" id="{5193B63A-9DDE-4BE5-AA32-6C40A20C6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1712" y="6441511"/>
            <a:ext cx="1555803" cy="302277"/>
          </a:xfrm>
          <a:prstGeom prst="rect">
            <a:avLst/>
          </a:prstGeom>
        </p:spPr>
      </p:pic>
      <p:pic>
        <p:nvPicPr>
          <p:cNvPr id="4098" name="Picture 2" descr="C:\Users\User.VDM3071001\Desktop\AE320 - Walnu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8466" y="709293"/>
            <a:ext cx="4617615" cy="55411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VDM3071001\Desktop\AV_w-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299" y="6411696"/>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0189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6872" y="837226"/>
            <a:ext cx="4771136" cy="591850"/>
          </a:xfrm>
          <a:prstGeom prst="rect">
            <a:avLst/>
          </a:prstGeom>
          <a:no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2" name="TextBox 1">
            <a:extLst>
              <a:ext uri="{FF2B5EF4-FFF2-40B4-BE49-F238E27FC236}">
                <a16:creationId xmlns:a16="http://schemas.microsoft.com/office/drawing/2014/main" xmlns="" id="{B20D95D1-33AE-422A-BA28-EE9B0887C46D}"/>
              </a:ext>
            </a:extLst>
          </p:cNvPr>
          <p:cNvSpPr txBox="1"/>
          <p:nvPr/>
        </p:nvSpPr>
        <p:spPr>
          <a:xfrm>
            <a:off x="5181906" y="731521"/>
            <a:ext cx="5738630" cy="4766882"/>
          </a:xfrm>
          <a:prstGeom prst="rect">
            <a:avLst/>
          </a:prstGeom>
          <a:noFill/>
        </p:spPr>
        <p:txBody>
          <a:bodyPr wrap="square" rtlCol="0">
            <a:spAutoFit/>
          </a:bodyPr>
          <a:lstStyle/>
          <a:p>
            <a:pPr algn="just">
              <a:lnSpc>
                <a:spcPct val="150000"/>
              </a:lnSpc>
            </a:pPr>
            <a:r>
              <a:rPr lang="en-GB"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Our new top-of-the-range for the 500 Series</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the 520 has been a great success, winning many international awards and proving that AE can build a great value product at a higher price point and beat the competition on quality, sound AND price. Many have said that the 520 is 30% cheaper than its closest competitor. Featuring 3 dedicated woofers to complement the MTM  design. It shares the slim-line floor-standing style of the 509 but has much higher power handling – and the natural ‘step down’ from the 520 can now be the 509 – or the new 320. </a:t>
            </a:r>
          </a:p>
          <a:p>
            <a:pPr algn="just">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All 500 Series models feature</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RSC cabinet bracing technology.</a:t>
            </a:r>
          </a:p>
          <a:p>
            <a:pPr algn="just">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r>
            <a:b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GB" sz="1200" b="1" kern="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Specifications</a:t>
            </a: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lnSpc>
                <a:spcPct val="150000"/>
              </a:lnSpc>
              <a:buFont typeface="Arial" panose="020B0604020202020204" pitchFamily="34" charset="0"/>
              <a:buChar char="•"/>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Sensitivity: 90dB</a:t>
            </a:r>
          </a:p>
          <a:p>
            <a:pPr marL="171450" indent="-171450" algn="just">
              <a:lnSpc>
                <a:spcPct val="150000"/>
              </a:lnSpc>
              <a:buFont typeface="Arial" panose="020B0604020202020204" pitchFamily="34" charset="0"/>
              <a:buChar char="•"/>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Power handling: 300W</a:t>
            </a:r>
          </a:p>
          <a:p>
            <a:pPr marL="171450" indent="-171450" algn="just">
              <a:lnSpc>
                <a:spcPct val="150000"/>
              </a:lnSpc>
              <a:buFont typeface="Arial" panose="020B0604020202020204" pitchFamily="34" charset="0"/>
              <a:buChar char="•"/>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Impedance: 6 ohms</a:t>
            </a:r>
          </a:p>
          <a:p>
            <a:pPr marL="171450" indent="-171450" algn="just">
              <a:lnSpc>
                <a:spcPct val="150000"/>
              </a:lnSpc>
              <a:buFont typeface="Arial" panose="020B0604020202020204" pitchFamily="34" charset="0"/>
              <a:buChar char="•"/>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Bandwidth: 30Hz – 28kHz</a:t>
            </a:r>
          </a:p>
          <a:p>
            <a:pPr marL="171450" indent="-171450" algn="just">
              <a:lnSpc>
                <a:spcPct val="150000"/>
              </a:lnSpc>
              <a:buFont typeface="Arial" panose="020B0604020202020204" pitchFamily="34" charset="0"/>
              <a:buChar char="•"/>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Height 113cm (the 509 is 105cm)</a:t>
            </a:r>
          </a:p>
        </p:txBody>
      </p:sp>
      <p:grpSp>
        <p:nvGrpSpPr>
          <p:cNvPr id="13" name="Group 12">
            <a:extLst>
              <a:ext uri="{FF2B5EF4-FFF2-40B4-BE49-F238E27FC236}">
                <a16:creationId xmlns:a16="http://schemas.microsoft.com/office/drawing/2014/main" xmlns="" id="{4634E2F2-411C-4D47-B2D5-A38B1710808C}"/>
              </a:ext>
            </a:extLst>
          </p:cNvPr>
          <p:cNvGrpSpPr/>
          <p:nvPr/>
        </p:nvGrpSpPr>
        <p:grpSpPr>
          <a:xfrm>
            <a:off x="407367" y="260649"/>
            <a:ext cx="9348779" cy="909565"/>
            <a:chOff x="-1116633" y="260648"/>
            <a:chExt cx="9145017" cy="909565"/>
          </a:xfrm>
        </p:grpSpPr>
        <p:sp>
          <p:nvSpPr>
            <p:cNvPr id="15" name="TextBox 3">
              <a:extLst>
                <a:ext uri="{FF2B5EF4-FFF2-40B4-BE49-F238E27FC236}">
                  <a16:creationId xmlns:a16="http://schemas.microsoft.com/office/drawing/2014/main" xmlns="" id="{EB684180-C10B-4289-859F-F7BFA1AE7325}"/>
                </a:ext>
              </a:extLst>
            </p:cNvPr>
            <p:cNvSpPr/>
            <p:nvPr/>
          </p:nvSpPr>
          <p:spPr>
            <a:xfrm>
              <a:off x="-1116633" y="260648"/>
              <a:ext cx="9145017" cy="9095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AE520 – OUR LATEST SUCCESS STORY! SO WHAT COMES NEXT?</a:t>
              </a:r>
            </a:p>
            <a:p>
              <a:endPar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6" name="Straight Connector 15">
              <a:extLst>
                <a:ext uri="{FF2B5EF4-FFF2-40B4-BE49-F238E27FC236}">
                  <a16:creationId xmlns:a16="http://schemas.microsoft.com/office/drawing/2014/main" xmlns="" id="{7073F8EE-15E8-49B0-AA53-F4589BDA3757}"/>
                </a:ext>
              </a:extLst>
            </p:cNvPr>
            <p:cNvCxnSpPr>
              <a:cxnSpLocks/>
            </p:cNvCxnSpPr>
            <p:nvPr/>
          </p:nvCxnSpPr>
          <p:spPr>
            <a:xfrm>
              <a:off x="-1097589" y="620687"/>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xmlns="" id="{335C9A14-500E-4E43-B626-A1E33346F0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139" y="6434754"/>
            <a:ext cx="1555803" cy="302277"/>
          </a:xfrm>
          <a:prstGeom prst="rect">
            <a:avLst/>
          </a:prstGeom>
        </p:spPr>
      </p:pic>
      <p:pic>
        <p:nvPicPr>
          <p:cNvPr id="14" name="Picture 13">
            <a:extLst>
              <a:ext uri="{FF2B5EF4-FFF2-40B4-BE49-F238E27FC236}">
                <a16:creationId xmlns:a16="http://schemas.microsoft.com/office/drawing/2014/main" xmlns="" id="{64327BA6-35D4-4B97-8810-E2944A103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982" y="3093090"/>
            <a:ext cx="1946960" cy="29505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0527" y="704497"/>
            <a:ext cx="3450559" cy="588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User.VDM3071001\Desktop\AV_w-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58" y="6434754"/>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0605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ving room&#10;&#10;Description automatically generated">
            <a:extLst>
              <a:ext uri="{FF2B5EF4-FFF2-40B4-BE49-F238E27FC236}">
                <a16:creationId xmlns:a16="http://schemas.microsoft.com/office/drawing/2014/main" xmlns="" id="{9D33FF5B-0121-459B-9A2C-910EC516F4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230" y="3097052"/>
            <a:ext cx="6950548" cy="2780219"/>
          </a:xfrm>
          <a:prstGeom prst="rect">
            <a:avLst/>
          </a:prstGeom>
        </p:spPr>
      </p:pic>
      <p:sp>
        <p:nvSpPr>
          <p:cNvPr id="21" name="Rectangle 20">
            <a:extLst>
              <a:ext uri="{FF2B5EF4-FFF2-40B4-BE49-F238E27FC236}">
                <a16:creationId xmlns:a16="http://schemas.microsoft.com/office/drawing/2014/main" xmlns="" id="{FC9D0649-6C31-4354-A6C9-1C8AF3883165}"/>
              </a:ext>
            </a:extLst>
          </p:cNvPr>
          <p:cNvSpPr/>
          <p:nvPr/>
        </p:nvSpPr>
        <p:spPr>
          <a:xfrm>
            <a:off x="1524000" y="-171400"/>
            <a:ext cx="4572000"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5" name="Rectangle 4"/>
          <p:cNvSpPr/>
          <p:nvPr/>
        </p:nvSpPr>
        <p:spPr>
          <a:xfrm>
            <a:off x="1396872" y="837226"/>
            <a:ext cx="4771136" cy="591850"/>
          </a:xfrm>
          <a:prstGeom prst="rect">
            <a:avLst/>
          </a:prstGeom>
          <a:no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sp>
        <p:nvSpPr>
          <p:cNvPr id="3" name="TextBox 2">
            <a:extLst>
              <a:ext uri="{FF2B5EF4-FFF2-40B4-BE49-F238E27FC236}">
                <a16:creationId xmlns:a16="http://schemas.microsoft.com/office/drawing/2014/main" xmlns="" id="{00780975-F4FB-4D2D-93F7-F07CCE9F56F2}"/>
              </a:ext>
            </a:extLst>
          </p:cNvPr>
          <p:cNvSpPr txBox="1"/>
          <p:nvPr/>
        </p:nvSpPr>
        <p:spPr>
          <a:xfrm>
            <a:off x="432401" y="710491"/>
            <a:ext cx="11430465" cy="2827890"/>
          </a:xfrm>
          <a:prstGeom prst="rect">
            <a:avLst/>
          </a:prstGeom>
          <a:noFill/>
        </p:spPr>
        <p:txBody>
          <a:bodyPr wrap="square" rtlCol="0">
            <a:spAutoFit/>
          </a:bodyPr>
          <a:lstStyle/>
          <a:p>
            <a:pPr algn="just" fontAlgn="base">
              <a:lnSpc>
                <a:spcPct val="150000"/>
              </a:lnSpc>
            </a:pPr>
            <a:r>
              <a:rPr lang="en-GB"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 are hard at work on  the upgrade to the 100 Series </a:t>
            </a: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which we will be moving to the same factory who builds the Award Winning AE1 ACTIVE.</a:t>
            </a:r>
          </a:p>
          <a:p>
            <a:pPr algn="just" fontAlgn="base">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fontAlgn="base">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This is just for your information at this point as we have multiple production orders still in process on the current models  and we will not start to transition until late in the year</a:t>
            </a:r>
          </a:p>
          <a:p>
            <a:pPr algn="just" fontAlgn="base">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gn="just" fontAlgn="base">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upgraded  100 Series introduces a number of evolutionary changes focused on refining the listening experience WITHOUT increasing the price (all being well!) </a:t>
            </a:r>
          </a:p>
          <a:p>
            <a:pPr algn="just" fontAlgn="base">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 will use a high force, long throw motor systems which are reflex loaded through slot ports located to the rear of the 100s, 109s and 107 enclosures for less midrange colouration and improved bass response. </a:t>
            </a:r>
          </a:p>
          <a:p>
            <a:pPr algn="just" fontAlgn="base">
              <a:lnSpc>
                <a:spcPct val="150000"/>
              </a:lnSpc>
            </a:pPr>
            <a:endPar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fontAlgn="base">
              <a:lnSpc>
                <a:spcPct val="150000"/>
              </a:lnSpc>
            </a:pPr>
            <a:r>
              <a:rPr lang="en-GB"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Below is a simple rendering of the look of the upgraded series</a:t>
            </a:r>
            <a:endParaRPr lang="en-GB"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xmlns="" id="{4D0A55D7-ACAF-4BBE-A82E-5B72A6A5544E}"/>
              </a:ext>
            </a:extLst>
          </p:cNvPr>
          <p:cNvGrpSpPr/>
          <p:nvPr/>
        </p:nvGrpSpPr>
        <p:grpSpPr>
          <a:xfrm>
            <a:off x="337778" y="209717"/>
            <a:ext cx="8278503" cy="363774"/>
            <a:chOff x="402336" y="260648"/>
            <a:chExt cx="8278503" cy="363774"/>
          </a:xfrm>
        </p:grpSpPr>
        <p:sp>
          <p:nvSpPr>
            <p:cNvPr id="15" name="TextBox 3">
              <a:extLst>
                <a:ext uri="{FF2B5EF4-FFF2-40B4-BE49-F238E27FC236}">
                  <a16:creationId xmlns:a16="http://schemas.microsoft.com/office/drawing/2014/main" xmlns="" id="{D251BBCD-1656-4878-BEB7-FB8BBB6388E2}"/>
                </a:ext>
              </a:extLst>
            </p:cNvPr>
            <p:cNvSpPr/>
            <p:nvPr/>
          </p:nvSpPr>
          <p:spPr>
            <a:xfrm>
              <a:off x="402336" y="260648"/>
              <a:ext cx="7626048" cy="3637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en-GB" sz="16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100 SERIES 2021 LONGER TERM PLANS</a:t>
              </a:r>
            </a:p>
          </p:txBody>
        </p:sp>
        <p:cxnSp>
          <p:nvCxnSpPr>
            <p:cNvPr id="16" name="Straight Connector 15">
              <a:extLst>
                <a:ext uri="{FF2B5EF4-FFF2-40B4-BE49-F238E27FC236}">
                  <a16:creationId xmlns:a16="http://schemas.microsoft.com/office/drawing/2014/main" xmlns="" id="{C896765E-ED13-4A3B-8E71-385B1558A6E4}"/>
                </a:ext>
              </a:extLst>
            </p:cNvPr>
            <p:cNvCxnSpPr>
              <a:cxnSpLocks/>
            </p:cNvCxnSpPr>
            <p:nvPr/>
          </p:nvCxnSpPr>
          <p:spPr>
            <a:xfrm>
              <a:off x="496959" y="620688"/>
              <a:ext cx="81838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xmlns="" id="{BD327812-4E82-4076-91DD-33EBFE062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4740" y="6436190"/>
            <a:ext cx="1555803" cy="302277"/>
          </a:xfrm>
          <a:prstGeom prst="rect">
            <a:avLst/>
          </a:prstGeom>
        </p:spPr>
      </p:pic>
      <p:sp>
        <p:nvSpPr>
          <p:cNvPr id="22" name="Rectangle 21">
            <a:extLst>
              <a:ext uri="{FF2B5EF4-FFF2-40B4-BE49-F238E27FC236}">
                <a16:creationId xmlns:a16="http://schemas.microsoft.com/office/drawing/2014/main" xmlns="" id="{3AA97F78-2A7C-4D78-9F9E-C6EBCBF3EE0E}"/>
              </a:ext>
            </a:extLst>
          </p:cNvPr>
          <p:cNvSpPr/>
          <p:nvPr/>
        </p:nvSpPr>
        <p:spPr>
          <a:xfrm>
            <a:off x="10181848" y="-268750"/>
            <a:ext cx="5131176" cy="591850"/>
          </a:xfrm>
          <a:prstGeom prst="rect">
            <a:avLst/>
          </a:prstGeom>
          <a:solidFill>
            <a:schemeClr val="bg1"/>
          </a:solidFill>
          <a:ln>
            <a:noFill/>
            <a:prstDash val="solid"/>
          </a:ln>
        </p:spPr>
        <p:txBody>
          <a:bodyPr vert="horz" wrap="square" lIns="90000" tIns="45000" rIns="90000" bIns="45000" rtlCol="0" anchor="t" anchorCtr="0" compatLnSpc="0">
            <a:spAutoFit/>
          </a:bodyPr>
          <a:lstStyle/>
          <a:p>
            <a:pPr algn="ctr"/>
            <a:endParaRPr lang="en-GB" sz="3200" b="1" dirty="0">
              <a:solidFill>
                <a:srgbClr val="000000"/>
              </a:solidFill>
              <a:latin typeface="+mj-lt"/>
              <a:ea typeface="Song" pitchFamily="2"/>
              <a:cs typeface="Arial Unicode MS" pitchFamily="2"/>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9616" y="4272351"/>
            <a:ext cx="2138958" cy="160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User.VDM3071001\Desktop\AV_w-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52" y="6389716"/>
            <a:ext cx="1136649" cy="3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3448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prstDash val="solid"/>
        </a:ln>
      </a:spPr>
      <a:bodyPr vert="horz" wrap="square" lIns="90000" tIns="45000" rIns="90000" bIns="45000" anchor="t" anchorCtr="0" compatLnSpc="0">
        <a:spAutoFit/>
      </a:bodyPr>
      <a:lstStyle>
        <a:defPPr>
          <a:defRPr sz="3200" b="1" dirty="0" smtClean="0">
            <a:solidFill>
              <a:srgbClr val="000000"/>
            </a:solidFill>
            <a:latin typeface="+mj-lt"/>
            <a:ea typeface="Song" pitchFamily="2"/>
            <a:cs typeface="Arial Unicode MS" pitchFamily="2"/>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15138</TotalTime>
  <Words>1018</Words>
  <Application>Microsoft Office PowerPoint</Application>
  <PresentationFormat>Custom</PresentationFormat>
  <Paragraphs>114</Paragraphs>
  <Slides>11</Slides>
  <Notes>7</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Default</vt:lpstr>
      <vt:lpstr>Default1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User</cp:lastModifiedBy>
  <cp:revision>585</cp:revision>
  <cp:lastPrinted>2017-05-12T10:50:25Z</cp:lastPrinted>
  <dcterms:modified xsi:type="dcterms:W3CDTF">2021-03-22T13:42:17Z</dcterms:modified>
</cp:coreProperties>
</file>