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5" r:id="rId3"/>
    <p:sldId id="260" r:id="rId4"/>
    <p:sldId id="262" r:id="rId5"/>
    <p:sldId id="263" r:id="rId6"/>
    <p:sldId id="264" r:id="rId7"/>
    <p:sldId id="267"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C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96"/>
    <p:restoredTop sz="94694"/>
  </p:normalViewPr>
  <p:slideViewPr>
    <p:cSldViewPr snapToGrid="0" snapToObjects="1">
      <p:cViewPr varScale="1">
        <p:scale>
          <a:sx n="106" d="100"/>
          <a:sy n="106" d="100"/>
        </p:scale>
        <p:origin x="1332" y="4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E0CA8-ED14-F244-810B-5BF641CF0565}"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52BC4-E953-804D-8011-32BC38981BFD}" type="slidenum">
              <a:rPr lang="en-US" smtClean="0"/>
              <a:t>‹#›</a:t>
            </a:fld>
            <a:endParaRPr lang="en-US"/>
          </a:p>
        </p:txBody>
      </p:sp>
    </p:spTree>
    <p:extLst>
      <p:ext uri="{BB962C8B-B14F-4D97-AF65-F5344CB8AC3E}">
        <p14:creationId xmlns:p14="http://schemas.microsoft.com/office/powerpoint/2010/main" val="100786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52BC4-E953-804D-8011-32BC38981BFD}" type="slidenum">
              <a:rPr lang="en-US" smtClean="0"/>
              <a:t>1</a:t>
            </a:fld>
            <a:endParaRPr lang="en-US"/>
          </a:p>
        </p:txBody>
      </p:sp>
    </p:spTree>
    <p:extLst>
      <p:ext uri="{BB962C8B-B14F-4D97-AF65-F5344CB8AC3E}">
        <p14:creationId xmlns:p14="http://schemas.microsoft.com/office/powerpoint/2010/main" val="103547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852BC4-E953-804D-8011-32BC38981BFD}" type="slidenum">
              <a:rPr lang="en-US" smtClean="0"/>
              <a:t>8</a:t>
            </a:fld>
            <a:endParaRPr lang="en-US"/>
          </a:p>
        </p:txBody>
      </p:sp>
    </p:spTree>
    <p:extLst>
      <p:ext uri="{BB962C8B-B14F-4D97-AF65-F5344CB8AC3E}">
        <p14:creationId xmlns:p14="http://schemas.microsoft.com/office/powerpoint/2010/main" val="72963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B265-75D6-ED14-7130-83BAA877B43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291CA54-BB80-E5AD-2463-D80CA73E4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9805DF-33E8-E76E-2CB0-FF438316AFB8}"/>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57C23F08-BD4A-0BB3-00C3-E98BC0A48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96109-F699-16C8-5857-F99D8029EAC5}"/>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23903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8FB4-8D28-ACA1-433B-4553592BA48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B48F64-8ACF-D05B-C207-E145B1F377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6DC4E8-D757-F999-1109-87BB4C2D610F}"/>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C1B62559-9669-9CD7-A5FE-1148C7E95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49DF6-AB00-780F-7934-BE5E8B642DCE}"/>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79203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BD2B1-DAEF-4DEC-FAA7-892B8927467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0B7A8B-D0BA-B20C-3908-3689430A168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C7E583-5D1B-805C-146D-FFA729E2A2F1}"/>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E0C85015-33DB-0343-1FF7-333D79066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274CD-BFF4-22B5-B02B-066974BAFF7A}"/>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1929833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5F11-48D5-91A9-A187-554A0E748A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114AC6-1A09-7C0D-E410-096AB7EF9A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0AE7C3-15D8-7D0B-BCFB-FE78DA84CB25}"/>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BF5A913E-A18E-F210-4133-C485520F7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FAA44-865F-B9F9-FE9F-88415E7E7F64}"/>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112317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56FA7-7F08-74B4-B68D-E2D3537374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63E637-2C84-D88D-DC46-57BFF957F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D3D576-B4BD-E0C2-0BF2-68C9D709C60B}"/>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4E161945-93B7-E1AA-D986-B9A399619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C8ECC-E957-E310-D428-A1D4DC98DA24}"/>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20640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FF72-6695-6277-CA92-B153F107611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C4A26F-3220-B7C1-2228-AF8E02B10A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36DB3A4-50C4-986F-5CF0-546C7B2A30E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BF667F4-95B5-5F26-F39B-DEF2A0E8F17C}"/>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6" name="Footer Placeholder 5">
            <a:extLst>
              <a:ext uri="{FF2B5EF4-FFF2-40B4-BE49-F238E27FC236}">
                <a16:creationId xmlns:a16="http://schemas.microsoft.com/office/drawing/2014/main" id="{4178D690-A814-6EA2-8FED-16EA9C73E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5D3678-4E08-90AF-7E73-B7DC581A07AA}"/>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17085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F796-6B7C-BB8C-3718-0D5DC3D4B94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125899-ACBE-4298-593D-1834D63FCF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C7BFC8-68B1-7CB1-3930-96EDCD96E3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DB9032F-5CFC-E6A6-9151-DB9BDA519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CA55894-D8BF-A8F6-00E5-E4AA97CDED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11A2E77-91E4-94B8-6460-37F179BD048F}"/>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8" name="Footer Placeholder 7">
            <a:extLst>
              <a:ext uri="{FF2B5EF4-FFF2-40B4-BE49-F238E27FC236}">
                <a16:creationId xmlns:a16="http://schemas.microsoft.com/office/drawing/2014/main" id="{D463BF0F-6A4C-0F81-0FBE-7060BEB8DF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B14254-FAF8-F598-ADE3-2D1385F6D8BA}"/>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254852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56-550E-E871-7673-3A36933021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D87F832-19E1-B1EF-81F7-E6CD4E3432F5}"/>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4" name="Footer Placeholder 3">
            <a:extLst>
              <a:ext uri="{FF2B5EF4-FFF2-40B4-BE49-F238E27FC236}">
                <a16:creationId xmlns:a16="http://schemas.microsoft.com/office/drawing/2014/main" id="{0AB323F0-7C6F-1D31-E78C-E727E282A1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C9697-A730-AFC9-39B0-78867518E6BF}"/>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325265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9E018-22B2-D63C-46FD-876A49441306}"/>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3" name="Footer Placeholder 2">
            <a:extLst>
              <a:ext uri="{FF2B5EF4-FFF2-40B4-BE49-F238E27FC236}">
                <a16:creationId xmlns:a16="http://schemas.microsoft.com/office/drawing/2014/main" id="{A8733608-610E-30B6-B201-595BD44E0F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83A6-D7BC-9116-ED3E-D9D14643A8DE}"/>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3426333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7B95-6924-99AA-921F-A3A3658D82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6316B35-7B20-F2DA-8FC7-0B74B21685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5F6C48-8C64-421C-9B0C-DA3987557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88E075-9142-1572-1B83-FDB2B76342B7}"/>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6" name="Footer Placeholder 5">
            <a:extLst>
              <a:ext uri="{FF2B5EF4-FFF2-40B4-BE49-F238E27FC236}">
                <a16:creationId xmlns:a16="http://schemas.microsoft.com/office/drawing/2014/main" id="{622AA153-78AD-A42C-8F01-C57D9DD6A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A9A85-153C-9F34-3A76-B1F96A79C1DE}"/>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6356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79EE-AC7B-82DC-DF62-FFF0DFD823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18B917-5B37-BE75-1F90-65FD4292FA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A5A129-A3B4-53E0-077E-8CE4963EE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19F2BD-6396-8DFE-FDB0-6B45C95752AA}"/>
              </a:ext>
            </a:extLst>
          </p:cNvPr>
          <p:cNvSpPr>
            <a:spLocks noGrp="1"/>
          </p:cNvSpPr>
          <p:nvPr>
            <p:ph type="dt" sz="half" idx="10"/>
          </p:nvPr>
        </p:nvSpPr>
        <p:spPr/>
        <p:txBody>
          <a:bodyPr/>
          <a:lstStyle/>
          <a:p>
            <a:fld id="{D2151D99-9E20-6142-8744-83ECC1481118}" type="datetimeFigureOut">
              <a:rPr lang="en-US" smtClean="0"/>
              <a:t>8/18/2022</a:t>
            </a:fld>
            <a:endParaRPr lang="en-US"/>
          </a:p>
        </p:txBody>
      </p:sp>
      <p:sp>
        <p:nvSpPr>
          <p:cNvPr id="6" name="Footer Placeholder 5">
            <a:extLst>
              <a:ext uri="{FF2B5EF4-FFF2-40B4-BE49-F238E27FC236}">
                <a16:creationId xmlns:a16="http://schemas.microsoft.com/office/drawing/2014/main" id="{17DE3856-6BCC-B376-9AC2-058678188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05235-7162-9031-8173-98DC75683979}"/>
              </a:ext>
            </a:extLst>
          </p:cNvPr>
          <p:cNvSpPr>
            <a:spLocks noGrp="1"/>
          </p:cNvSpPr>
          <p:nvPr>
            <p:ph type="sldNum" sz="quarter" idx="12"/>
          </p:nvPr>
        </p:nvSpPr>
        <p:spPr/>
        <p:txBody>
          <a:bodyPr/>
          <a:lstStyle/>
          <a:p>
            <a:fld id="{7ED8CC25-CCF0-794C-8916-BABF4613A8FC}" type="slidenum">
              <a:rPr lang="en-US" smtClean="0"/>
              <a:t>‹#›</a:t>
            </a:fld>
            <a:endParaRPr lang="en-US"/>
          </a:p>
        </p:txBody>
      </p:sp>
    </p:spTree>
    <p:extLst>
      <p:ext uri="{BB962C8B-B14F-4D97-AF65-F5344CB8AC3E}">
        <p14:creationId xmlns:p14="http://schemas.microsoft.com/office/powerpoint/2010/main" val="374436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20B9E-1925-499E-EAE9-237FE467E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537D560-EBDE-9E53-C08A-94C4902D0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1812E1-C9C3-AAA6-5D51-AA6569FA0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51D99-9E20-6142-8744-83ECC1481118}" type="datetimeFigureOut">
              <a:rPr lang="en-US" smtClean="0"/>
              <a:t>8/18/2022</a:t>
            </a:fld>
            <a:endParaRPr lang="en-US"/>
          </a:p>
        </p:txBody>
      </p:sp>
      <p:sp>
        <p:nvSpPr>
          <p:cNvPr id="5" name="Footer Placeholder 4">
            <a:extLst>
              <a:ext uri="{FF2B5EF4-FFF2-40B4-BE49-F238E27FC236}">
                <a16:creationId xmlns:a16="http://schemas.microsoft.com/office/drawing/2014/main" id="{38E3D572-EE68-0046-7CDD-910499759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C13B5F-E2F9-36C3-E545-2302C933B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8CC25-CCF0-794C-8916-BABF4613A8FC}" type="slidenum">
              <a:rPr lang="en-US" smtClean="0"/>
              <a:t>‹#›</a:t>
            </a:fld>
            <a:endParaRPr lang="en-US"/>
          </a:p>
        </p:txBody>
      </p:sp>
    </p:spTree>
    <p:extLst>
      <p:ext uri="{BB962C8B-B14F-4D97-AF65-F5344CB8AC3E}">
        <p14:creationId xmlns:p14="http://schemas.microsoft.com/office/powerpoint/2010/main" val="563113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A40B3-024B-6F4C-843A-5F0D76C75ED8}"/>
              </a:ext>
            </a:extLst>
          </p:cNvPr>
          <p:cNvPicPr>
            <a:picLocks noChangeAspect="1"/>
          </p:cNvPicPr>
          <p:nvPr/>
        </p:nvPicPr>
        <p:blipFill>
          <a:blip r:embed="rId3"/>
          <a:srcRect/>
          <a:stretch/>
        </p:blipFill>
        <p:spPr>
          <a:xfrm>
            <a:off x="-1894854" y="-166555"/>
            <a:ext cx="14281156" cy="7140578"/>
          </a:xfrm>
          <a:prstGeom prst="rect">
            <a:avLst/>
          </a:prstGeom>
        </p:spPr>
      </p:pic>
      <p:sp>
        <p:nvSpPr>
          <p:cNvPr id="7" name="Rectangle 6">
            <a:extLst>
              <a:ext uri="{FF2B5EF4-FFF2-40B4-BE49-F238E27FC236}">
                <a16:creationId xmlns:a16="http://schemas.microsoft.com/office/drawing/2014/main" id="{4473104D-428D-1473-1B4C-9FED864223BF}"/>
              </a:ext>
            </a:extLst>
          </p:cNvPr>
          <p:cNvSpPr/>
          <p:nvPr/>
        </p:nvSpPr>
        <p:spPr>
          <a:xfrm>
            <a:off x="7026441" y="-616019"/>
            <a:ext cx="5466933" cy="4181151"/>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00B5EA-17DE-D86D-BAB3-243A26D1AED6}"/>
              </a:ext>
            </a:extLst>
          </p:cNvPr>
          <p:cNvSpPr/>
          <p:nvPr/>
        </p:nvSpPr>
        <p:spPr>
          <a:xfrm>
            <a:off x="7026442" y="3429000"/>
            <a:ext cx="5466932" cy="3943952"/>
          </a:xfrm>
          <a:prstGeom prst="rect">
            <a:avLst/>
          </a:prstGeom>
          <a:solidFill>
            <a:srgbClr val="1CBCEE"/>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 name="Picture 2" descr="Logo&#10;&#10;Description automatically generated with low confidence">
            <a:extLst>
              <a:ext uri="{FF2B5EF4-FFF2-40B4-BE49-F238E27FC236}">
                <a16:creationId xmlns:a16="http://schemas.microsoft.com/office/drawing/2014/main" id="{4265318B-BA9A-738C-0677-025AC3C2DF5E}"/>
              </a:ext>
            </a:extLst>
          </p:cNvPr>
          <p:cNvPicPr>
            <a:picLocks noChangeAspect="1"/>
          </p:cNvPicPr>
          <p:nvPr/>
        </p:nvPicPr>
        <p:blipFill>
          <a:blip r:embed="rId4"/>
          <a:stretch>
            <a:fillRect/>
          </a:stretch>
        </p:blipFill>
        <p:spPr>
          <a:xfrm>
            <a:off x="7026443" y="2071048"/>
            <a:ext cx="5165558" cy="1307419"/>
          </a:xfrm>
          <a:prstGeom prst="rect">
            <a:avLst/>
          </a:prstGeom>
        </p:spPr>
      </p:pic>
      <p:sp>
        <p:nvSpPr>
          <p:cNvPr id="4" name="TextBox 3">
            <a:extLst>
              <a:ext uri="{FF2B5EF4-FFF2-40B4-BE49-F238E27FC236}">
                <a16:creationId xmlns:a16="http://schemas.microsoft.com/office/drawing/2014/main" id="{3C8716D1-8670-64A7-AECA-6A93BAE2A388}"/>
              </a:ext>
            </a:extLst>
          </p:cNvPr>
          <p:cNvSpPr txBox="1"/>
          <p:nvPr/>
        </p:nvSpPr>
        <p:spPr>
          <a:xfrm>
            <a:off x="7434765" y="3984611"/>
            <a:ext cx="2851037" cy="954107"/>
          </a:xfrm>
          <a:prstGeom prst="rect">
            <a:avLst/>
          </a:prstGeom>
          <a:noFill/>
        </p:spPr>
        <p:txBody>
          <a:bodyPr wrap="none" rtlCol="0">
            <a:spAutoFit/>
          </a:bodyPr>
          <a:lstStyle/>
          <a:p>
            <a:r>
              <a:rPr lang="en-US" sz="28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TECHNICAL </a:t>
            </a:r>
          </a:p>
          <a:p>
            <a:r>
              <a:rPr lang="en-US" sz="28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INFOMATION</a:t>
            </a:r>
            <a:endParaRPr lang="en-GB" sz="2800"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402955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ad with grass and trees on the side&#10;&#10;Description automatically generated with low confidence">
            <a:extLst>
              <a:ext uri="{FF2B5EF4-FFF2-40B4-BE49-F238E27FC236}">
                <a16:creationId xmlns:a16="http://schemas.microsoft.com/office/drawing/2014/main" id="{96E04CD2-DA21-35E1-02F4-BB286BAD87A4}"/>
              </a:ext>
            </a:extLst>
          </p:cNvPr>
          <p:cNvPicPr>
            <a:picLocks noChangeAspect="1"/>
          </p:cNvPicPr>
          <p:nvPr/>
        </p:nvPicPr>
        <p:blipFill>
          <a:blip r:embed="rId2"/>
          <a:stretch>
            <a:fillRect/>
          </a:stretch>
        </p:blipFill>
        <p:spPr>
          <a:xfrm>
            <a:off x="0" y="-3"/>
            <a:ext cx="11683137" cy="6858001"/>
          </a:xfrm>
          <a:prstGeom prst="rect">
            <a:avLst/>
          </a:prstGeom>
        </p:spPr>
      </p:pic>
      <p:sp>
        <p:nvSpPr>
          <p:cNvPr id="14" name="Rectangle: Rounded Corners 9">
            <a:extLst>
              <a:ext uri="{FF2B5EF4-FFF2-40B4-BE49-F238E27FC236}">
                <a16:creationId xmlns:a16="http://schemas.microsoft.com/office/drawing/2014/main" id="{F28D8A88-2560-C9A5-9272-B7DB10D992C9}"/>
              </a:ext>
            </a:extLst>
          </p:cNvPr>
          <p:cNvSpPr/>
          <p:nvPr/>
        </p:nvSpPr>
        <p:spPr>
          <a:xfrm>
            <a:off x="12983477" y="2420294"/>
            <a:ext cx="960582" cy="2018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0">
            <a:extLst>
              <a:ext uri="{FF2B5EF4-FFF2-40B4-BE49-F238E27FC236}">
                <a16:creationId xmlns:a16="http://schemas.microsoft.com/office/drawing/2014/main" id="{1A34D2BB-91A5-D153-CC27-BDE3FAE1A1C2}"/>
              </a:ext>
            </a:extLst>
          </p:cNvPr>
          <p:cNvSpPr/>
          <p:nvPr/>
        </p:nvSpPr>
        <p:spPr>
          <a:xfrm>
            <a:off x="12983477" y="4256103"/>
            <a:ext cx="960582" cy="2018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1">
            <a:extLst>
              <a:ext uri="{FF2B5EF4-FFF2-40B4-BE49-F238E27FC236}">
                <a16:creationId xmlns:a16="http://schemas.microsoft.com/office/drawing/2014/main" id="{FF542249-B23F-1213-21D1-333411AB2544}"/>
              </a:ext>
            </a:extLst>
          </p:cNvPr>
          <p:cNvSpPr/>
          <p:nvPr/>
        </p:nvSpPr>
        <p:spPr>
          <a:xfrm>
            <a:off x="16583756" y="2420294"/>
            <a:ext cx="960582" cy="2018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CBCDB39-D9EB-4D24-C61C-C3225634E488}"/>
              </a:ext>
            </a:extLst>
          </p:cNvPr>
          <p:cNvSpPr/>
          <p:nvPr/>
        </p:nvSpPr>
        <p:spPr>
          <a:xfrm>
            <a:off x="6468900" y="1"/>
            <a:ext cx="5723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2">
            <a:extLst>
              <a:ext uri="{FF2B5EF4-FFF2-40B4-BE49-F238E27FC236}">
                <a16:creationId xmlns:a16="http://schemas.microsoft.com/office/drawing/2014/main" id="{7D430777-14CF-F19D-21E6-2FA51FABE500}"/>
              </a:ext>
            </a:extLst>
          </p:cNvPr>
          <p:cNvSpPr/>
          <p:nvPr/>
        </p:nvSpPr>
        <p:spPr>
          <a:xfrm>
            <a:off x="16583756" y="4256103"/>
            <a:ext cx="960582" cy="20189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F107139-FC1C-7D99-A531-2EB4E4E0BB5E}"/>
              </a:ext>
            </a:extLst>
          </p:cNvPr>
          <p:cNvSpPr/>
          <p:nvPr/>
        </p:nvSpPr>
        <p:spPr>
          <a:xfrm>
            <a:off x="13189057" y="2420294"/>
            <a:ext cx="4138367" cy="3854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Rounded Corners 8">
            <a:extLst>
              <a:ext uri="{FF2B5EF4-FFF2-40B4-BE49-F238E27FC236}">
                <a16:creationId xmlns:a16="http://schemas.microsoft.com/office/drawing/2014/main" id="{270CF30A-09BE-2872-CBD5-6FF33B69EB5C}"/>
              </a:ext>
            </a:extLst>
          </p:cNvPr>
          <p:cNvSpPr/>
          <p:nvPr/>
        </p:nvSpPr>
        <p:spPr>
          <a:xfrm>
            <a:off x="6933934" y="688998"/>
            <a:ext cx="4560861" cy="37907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GB" sz="1200" dirty="0">
                <a:solidFill>
                  <a:srgbClr val="050505"/>
                </a:solidFill>
                <a:latin typeface="Open Sans" panose="020B0606030504020204" pitchFamily="34" charset="0"/>
                <a:ea typeface="Open Sans" panose="020B0606030504020204" pitchFamily="34" charset="0"/>
                <a:cs typeface="Open Sans" panose="020B0606030504020204" pitchFamily="34" charset="0"/>
              </a:rPr>
              <a:t>“Here at Acoustic Energy, from our base in the beautiful English countryside, our goal is to design loudspeakers offering an unparalleled combination of performance, quality and value.</a:t>
            </a:r>
          </a:p>
          <a:p>
            <a:pPr>
              <a:lnSpc>
                <a:spcPct val="150000"/>
              </a:lnSpc>
              <a:spcAft>
                <a:spcPts val="800"/>
              </a:spcAft>
            </a:pPr>
            <a:r>
              <a:rPr lang="en-GB" sz="1200" dirty="0">
                <a:solidFill>
                  <a:srgbClr val="050505"/>
                </a:solidFill>
                <a:latin typeface="Open Sans" panose="020B0606030504020204" pitchFamily="34" charset="0"/>
                <a:ea typeface="Open Sans" panose="020B0606030504020204" pitchFamily="34" charset="0"/>
                <a:cs typeface="Open Sans" panose="020B0606030504020204" pitchFamily="34" charset="0"/>
              </a:rPr>
              <a:t>We believe that a great speaker should simply disappear, allowing music to flow through it, retaining all the passion, emotion and energy of the original performance.</a:t>
            </a:r>
          </a:p>
          <a:p>
            <a:pPr>
              <a:lnSpc>
                <a:spcPct val="150000"/>
              </a:lnSpc>
              <a:spcAft>
                <a:spcPts val="800"/>
              </a:spcAft>
            </a:pPr>
            <a:r>
              <a:rPr lang="en-GB" sz="1200" dirty="0">
                <a:solidFill>
                  <a:srgbClr val="050505"/>
                </a:solidFill>
                <a:latin typeface="Open Sans" panose="020B0606030504020204" pitchFamily="34" charset="0"/>
                <a:ea typeface="Open Sans" panose="020B0606030504020204" pitchFamily="34" charset="0"/>
                <a:cs typeface="Open Sans" panose="020B0606030504020204" pitchFamily="34" charset="0"/>
              </a:rPr>
              <a:t>Every speaker we create is engineered to get as close as possible to that goal - enabling the </a:t>
            </a:r>
            <a:r>
              <a:rPr lang="en-GB" sz="1200">
                <a:solidFill>
                  <a:srgbClr val="050505"/>
                </a:solidFill>
                <a:latin typeface="Open Sans" panose="020B0606030504020204" pitchFamily="34" charset="0"/>
                <a:ea typeface="Open Sans" panose="020B0606030504020204" pitchFamily="34" charset="0"/>
                <a:cs typeface="Open Sans" panose="020B0606030504020204" pitchFamily="34" charset="0"/>
              </a:rPr>
              <a:t>music to </a:t>
            </a:r>
            <a:r>
              <a:rPr lang="en-GB" sz="1200" dirty="0">
                <a:solidFill>
                  <a:srgbClr val="050505"/>
                </a:solidFill>
                <a:latin typeface="Open Sans" panose="020B0606030504020204" pitchFamily="34" charset="0"/>
                <a:ea typeface="Open Sans" panose="020B0606030504020204" pitchFamily="34" charset="0"/>
                <a:cs typeface="Open Sans" panose="020B0606030504020204" pitchFamily="34" charset="0"/>
              </a:rPr>
              <a:t>remain as natural and enjoyable as the moment it was created. We design </a:t>
            </a:r>
            <a:r>
              <a:rPr lang="en-GB" sz="1200" i="1" dirty="0">
                <a:solidFill>
                  <a:srgbClr val="050505"/>
                </a:solidFill>
                <a:latin typeface="Open Sans" panose="020B0606030504020204" pitchFamily="34" charset="0"/>
                <a:ea typeface="Open Sans" panose="020B0606030504020204" pitchFamily="34" charset="0"/>
                <a:cs typeface="Open Sans" panose="020B0606030504020204" pitchFamily="34" charset="0"/>
              </a:rPr>
              <a:t>for the love of music</a:t>
            </a:r>
            <a:r>
              <a:rPr lang="en-GB" sz="1200" dirty="0">
                <a:solidFill>
                  <a:srgbClr val="050505"/>
                </a:solidFill>
                <a:latin typeface="Open Sans" panose="020B0606030504020204" pitchFamily="34" charset="0"/>
                <a:ea typeface="Open Sans" panose="020B0606030504020204" pitchFamily="34" charset="0"/>
                <a:cs typeface="Open Sans" panose="020B0606030504020204" pitchFamily="34" charset="0"/>
              </a:rPr>
              <a:t>.”</a:t>
            </a:r>
          </a:p>
          <a:p>
            <a:pPr>
              <a:lnSpc>
                <a:spcPct val="107000"/>
              </a:lnSpc>
              <a:spcAft>
                <a:spcPts val="800"/>
              </a:spcAft>
            </a:pPr>
            <a:endParaRPr lang="en-GB" sz="1200" dirty="0">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Mat Spandl, MD &amp; Chief Engineer.</a:t>
            </a: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0793340" y="1834355"/>
            <a:ext cx="2307042"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THE AE SOUND</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80304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D4A77E-2F08-A637-9F29-BBFFD03E217D}"/>
              </a:ext>
            </a:extLst>
          </p:cNvPr>
          <p:cNvSpPr txBox="1"/>
          <p:nvPr/>
        </p:nvSpPr>
        <p:spPr>
          <a:xfrm>
            <a:off x="5573621" y="397085"/>
            <a:ext cx="5490848" cy="5531001"/>
          </a:xfrm>
          <a:prstGeom prst="rect">
            <a:avLst/>
          </a:prstGeom>
          <a:noFill/>
        </p:spPr>
        <p:txBody>
          <a:bodyPr wrap="square" rtlCol="0">
            <a:spAutoFit/>
          </a:bodyPr>
          <a:lstStyle/>
          <a:p>
            <a:pPr>
              <a:lnSpc>
                <a:spcPct val="150000"/>
              </a:lnSpc>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AE’s philosophy on cabinet construction is to prohibit unwanted resonances from contributing to the sound</a:t>
            </a:r>
            <a:r>
              <a:rPr lang="en-GB" sz="1200" dirty="0">
                <a:latin typeface="Open Sans" panose="020B0606030504020204" pitchFamily="34" charset="0"/>
                <a:ea typeface="Open Sans" panose="020B0606030504020204" pitchFamily="34" charset="0"/>
                <a:cs typeface="Open Sans" panose="020B0606030504020204" pitchFamily="34" charset="0"/>
              </a:rPr>
              <a:t>. </a:t>
            </a:r>
            <a:r>
              <a:rPr lang="en-GB" sz="1200" dirty="0">
                <a:effectLst/>
                <a:latin typeface="Open Sans" panose="020B0606030504020204" pitchFamily="34" charset="0"/>
                <a:ea typeface="Open Sans" panose="020B0606030504020204" pitchFamily="34" charset="0"/>
                <a:cs typeface="Open Sans" panose="020B0606030504020204" pitchFamily="34" charset="0"/>
              </a:rPr>
              <a:t>The basic rule of acoustic insulation </a:t>
            </a:r>
            <a:r>
              <a:rPr lang="en-GB" sz="1200" dirty="0">
                <a:latin typeface="Open Sans" panose="020B0606030504020204" pitchFamily="34" charset="0"/>
                <a:ea typeface="Open Sans" panose="020B0606030504020204" pitchFamily="34" charset="0"/>
                <a:cs typeface="Open Sans" panose="020B0606030504020204" pitchFamily="34" charset="0"/>
              </a:rPr>
              <a:t>being</a:t>
            </a:r>
            <a:r>
              <a:rPr lang="en-GB" sz="1200" dirty="0">
                <a:effectLst/>
                <a:latin typeface="Open Sans" panose="020B0606030504020204" pitchFamily="34" charset="0"/>
                <a:ea typeface="Open Sans" panose="020B0606030504020204" pitchFamily="34" charset="0"/>
                <a:cs typeface="Open Sans" panose="020B0606030504020204" pitchFamily="34" charset="0"/>
              </a:rPr>
              <a:t> that mass </a:t>
            </a:r>
            <a:r>
              <a:rPr lang="en-GB" sz="1200" dirty="0">
                <a:latin typeface="Open Sans" panose="020B0606030504020204" pitchFamily="34" charset="0"/>
                <a:ea typeface="Open Sans" panose="020B0606030504020204" pitchFamily="34" charset="0"/>
                <a:cs typeface="Open Sans" panose="020B0606030504020204" pitchFamily="34" charset="0"/>
              </a:rPr>
              <a:t>suppresses</a:t>
            </a:r>
            <a:r>
              <a:rPr lang="en-GB" sz="1200" dirty="0">
                <a:effectLst/>
                <a:latin typeface="Open Sans" panose="020B0606030504020204" pitchFamily="34" charset="0"/>
                <a:ea typeface="Open Sans" panose="020B0606030504020204" pitchFamily="34" charset="0"/>
                <a:cs typeface="Open Sans" panose="020B0606030504020204" pitchFamily="34" charset="0"/>
              </a:rPr>
              <a:t> sound, so </a:t>
            </a:r>
            <a:r>
              <a:rPr lang="en-GB" sz="1200" dirty="0">
                <a:latin typeface="Open Sans" panose="020B0606030504020204" pitchFamily="34" charset="0"/>
                <a:ea typeface="Open Sans" panose="020B0606030504020204" pitchFamily="34" charset="0"/>
                <a:cs typeface="Open Sans" panose="020B0606030504020204" pitchFamily="34" charset="0"/>
              </a:rPr>
              <a:t>even our entry-level speakers feature heavy High Density Fibreboard (</a:t>
            </a:r>
            <a:r>
              <a:rPr lang="en-GB" sz="1200" b="1" dirty="0">
                <a:latin typeface="Open Sans" panose="020B0606030504020204" pitchFamily="34" charset="0"/>
                <a:ea typeface="Open Sans" panose="020B0606030504020204" pitchFamily="34" charset="0"/>
                <a:cs typeface="Open Sans" panose="020B0606030504020204" pitchFamily="34" charset="0"/>
              </a:rPr>
              <a:t>HDF</a:t>
            </a:r>
            <a:r>
              <a:rPr lang="en-GB" sz="1200" dirty="0">
                <a:latin typeface="Open Sans" panose="020B0606030504020204" pitchFamily="34" charset="0"/>
                <a:ea typeface="Open Sans" panose="020B0606030504020204" pitchFamily="34" charset="0"/>
                <a:cs typeface="Open Sans" panose="020B0606030504020204" pitchFamily="34" charset="0"/>
              </a:rPr>
              <a:t>) cabinets – feeling weight</a:t>
            </a:r>
            <a:r>
              <a:rPr lang="en-GB" sz="1200" dirty="0">
                <a:effectLst/>
                <a:latin typeface="Open Sans" panose="020B0606030504020204" pitchFamily="34" charset="0"/>
                <a:ea typeface="Open Sans" panose="020B0606030504020204" pitchFamily="34" charset="0"/>
                <a:cs typeface="Open Sans" panose="020B0606030504020204" pitchFamily="34" charset="0"/>
              </a:rPr>
              <a:t>y compared to most similarly priced competition.</a:t>
            </a:r>
            <a:br>
              <a:rPr lang="en-GB" sz="1200" dirty="0">
                <a:effectLst/>
                <a:latin typeface="Open Sans" panose="020B0606030504020204" pitchFamily="34" charset="0"/>
                <a:ea typeface="Open Sans" panose="020B0606030504020204" pitchFamily="34" charset="0"/>
                <a:cs typeface="Open Sans" panose="020B0606030504020204" pitchFamily="34" charset="0"/>
              </a:rPr>
            </a:b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50000"/>
              </a:lnSpc>
              <a:spcBef>
                <a:spcPts val="0"/>
              </a:spcBef>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Our higher-end speaker ranges take this philosophy further by utilising Resonance Suppression Composite (</a:t>
            </a:r>
            <a:r>
              <a:rPr lang="en-GB" sz="1200" b="1" dirty="0">
                <a:effectLst/>
                <a:latin typeface="Open Sans" panose="020B0606030504020204" pitchFamily="34" charset="0"/>
                <a:ea typeface="Open Sans" panose="020B0606030504020204" pitchFamily="34" charset="0"/>
                <a:cs typeface="Open Sans" panose="020B0606030504020204" pitchFamily="34" charset="0"/>
              </a:rPr>
              <a:t>RSC</a:t>
            </a:r>
            <a:r>
              <a:rPr lang="en-GB" sz="1200" dirty="0">
                <a:effectLst/>
                <a:latin typeface="Open Sans" panose="020B0606030504020204" pitchFamily="34" charset="0"/>
                <a:ea typeface="Open Sans" panose="020B0606030504020204" pitchFamily="34" charset="0"/>
                <a:cs typeface="Open Sans" panose="020B0606030504020204" pitchFamily="34" charset="0"/>
              </a:rPr>
              <a:t>) Technology - a high mass inert layer sandwiched between two sheets of MDF to </a:t>
            </a:r>
            <a:r>
              <a:rPr lang="en-GB" sz="1200" dirty="0">
                <a:latin typeface="Open Sans" panose="020B0606030504020204" pitchFamily="34" charset="0"/>
                <a:ea typeface="Open Sans" panose="020B0606030504020204" pitchFamily="34" charset="0"/>
                <a:cs typeface="Open Sans" panose="020B0606030504020204" pitchFamily="34" charset="0"/>
              </a:rPr>
              <a:t>create</a:t>
            </a:r>
            <a:r>
              <a:rPr lang="en-GB" sz="1200" dirty="0">
                <a:effectLst/>
                <a:latin typeface="Open Sans" panose="020B0606030504020204" pitchFamily="34" charset="0"/>
                <a:ea typeface="Open Sans" panose="020B0606030504020204" pitchFamily="34" charset="0"/>
                <a:cs typeface="Open Sans" panose="020B0606030504020204" pitchFamily="34" charset="0"/>
              </a:rPr>
              <a:t> self damping, inert panels. </a:t>
            </a:r>
            <a:r>
              <a:rPr lang="en-GB" sz="1200" dirty="0">
                <a:latin typeface="Open Sans" panose="020B0606030504020204" pitchFamily="34" charset="0"/>
                <a:ea typeface="Open Sans" panose="020B0606030504020204" pitchFamily="34" charset="0"/>
                <a:cs typeface="Open Sans" panose="020B0606030504020204" pitchFamily="34" charset="0"/>
              </a:rPr>
              <a:t>These</a:t>
            </a:r>
            <a:r>
              <a:rPr lang="en-GB" sz="1200" dirty="0">
                <a:effectLst/>
                <a:latin typeface="Open Sans" panose="020B0606030504020204" pitchFamily="34" charset="0"/>
                <a:ea typeface="Open Sans" panose="020B0606030504020204" pitchFamily="34" charset="0"/>
                <a:cs typeface="Open Sans" panose="020B0606030504020204" pitchFamily="34" charset="0"/>
              </a:rPr>
              <a:t> are both heavier than standard cabinet materials and better damped.  When p</a:t>
            </a:r>
            <a:r>
              <a:rPr lang="en-GB" sz="1200" dirty="0">
                <a:latin typeface="Open Sans" panose="020B0606030504020204" pitchFamily="34" charset="0"/>
                <a:ea typeface="Open Sans" panose="020B0606030504020204" pitchFamily="34" charset="0"/>
                <a:cs typeface="Open Sans" panose="020B0606030504020204" pitchFamily="34" charset="0"/>
              </a:rPr>
              <a:t>lacing</a:t>
            </a:r>
            <a:r>
              <a:rPr lang="en-GB" sz="1200" dirty="0">
                <a:effectLst/>
                <a:latin typeface="Open Sans" panose="020B0606030504020204" pitchFamily="34" charset="0"/>
                <a:ea typeface="Open Sans" panose="020B0606030504020204" pitchFamily="34" charset="0"/>
                <a:cs typeface="Open Sans" panose="020B0606030504020204" pitchFamily="34" charset="0"/>
              </a:rPr>
              <a:t> your ear against these cabinets while music is playing it becomes obvious the sound radiation is far lower than traditional MDF or plywood cabinets.</a:t>
            </a:r>
          </a:p>
          <a:p>
            <a:pPr marL="0" marR="0">
              <a:lnSpc>
                <a:spcPct val="150000"/>
              </a:lnSpc>
              <a:spcBef>
                <a:spcPts val="0"/>
              </a:spcBef>
              <a:spcAft>
                <a:spcPts val="800"/>
              </a:spcAft>
            </a:pPr>
            <a:br>
              <a:rPr lang="en-GB" sz="1200" dirty="0">
                <a:effectLst/>
                <a:latin typeface="Open Sans" panose="020B0606030504020204" pitchFamily="34" charset="0"/>
                <a:ea typeface="Open Sans" panose="020B0606030504020204" pitchFamily="34" charset="0"/>
                <a:cs typeface="Open Sans" panose="020B0606030504020204" pitchFamily="34" charset="0"/>
              </a:rPr>
            </a:br>
            <a:r>
              <a:rPr lang="en-GB" sz="1200" dirty="0">
                <a:latin typeface="Open Sans" panose="020B0606030504020204" pitchFamily="34" charset="0"/>
                <a:ea typeface="Open Sans" panose="020B0606030504020204" pitchFamily="34" charset="0"/>
                <a:cs typeface="Open Sans" panose="020B0606030504020204" pitchFamily="34" charset="0"/>
              </a:rPr>
              <a:t>This high-mass</a:t>
            </a:r>
            <a:r>
              <a:rPr lang="en-GB" sz="1200" dirty="0">
                <a:effectLst/>
                <a:latin typeface="Open Sans" panose="020B0606030504020204" pitchFamily="34" charset="0"/>
                <a:ea typeface="Open Sans" panose="020B0606030504020204" pitchFamily="34" charset="0"/>
                <a:cs typeface="Open Sans" panose="020B0606030504020204" pitchFamily="34" charset="0"/>
              </a:rPr>
              <a:t> philosophy was established </a:t>
            </a:r>
            <a:r>
              <a:rPr lang="en-GB" sz="1200" dirty="0">
                <a:latin typeface="Open Sans" panose="020B0606030504020204" pitchFamily="34" charset="0"/>
                <a:ea typeface="Open Sans" panose="020B0606030504020204" pitchFamily="34" charset="0"/>
                <a:cs typeface="Open Sans" panose="020B0606030504020204" pitchFamily="34" charset="0"/>
              </a:rPr>
              <a:t>with</a:t>
            </a:r>
            <a:r>
              <a:rPr lang="en-GB" sz="1200" dirty="0">
                <a:effectLst/>
                <a:latin typeface="Open Sans" panose="020B0606030504020204" pitchFamily="34" charset="0"/>
                <a:ea typeface="Open Sans" panose="020B0606030504020204" pitchFamily="34" charset="0"/>
                <a:cs typeface="Open Sans" panose="020B0606030504020204" pitchFamily="34" charset="0"/>
              </a:rPr>
              <a:t> the original AE1 speaker in 1987 which used a latex-based concrete to line the interior of the cabinet. </a:t>
            </a:r>
            <a:r>
              <a:rPr lang="en-GB" sz="1200" dirty="0">
                <a:latin typeface="Open Sans" panose="020B0606030504020204" pitchFamily="34" charset="0"/>
                <a:ea typeface="Open Sans" panose="020B0606030504020204" pitchFamily="34" charset="0"/>
                <a:cs typeface="Open Sans" panose="020B0606030504020204" pitchFamily="34" charset="0"/>
              </a:rPr>
              <a:t> A </a:t>
            </a:r>
            <a:r>
              <a:rPr lang="en-GB" sz="1200" dirty="0">
                <a:effectLst/>
                <a:latin typeface="Open Sans" panose="020B0606030504020204" pitchFamily="34" charset="0"/>
                <a:ea typeface="Open Sans" panose="020B0606030504020204" pitchFamily="34" charset="0"/>
                <a:cs typeface="Open Sans" panose="020B0606030504020204" pitchFamily="34" charset="0"/>
              </a:rPr>
              <a:t>key part of the speaker’s sonic signature, this feature boasted a ‘wow’ factor by enabling the music to be played louder and more cleanly than other speakers of the era.</a:t>
            </a: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1239773" y="1423390"/>
            <a:ext cx="1414170"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CABINET</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Picture 5" descr="A picture containing text&#10;&#10;Description automatically generated">
            <a:extLst>
              <a:ext uri="{FF2B5EF4-FFF2-40B4-BE49-F238E27FC236}">
                <a16:creationId xmlns:a16="http://schemas.microsoft.com/office/drawing/2014/main" id="{755776D4-B3CA-8C18-5575-1ACF37B30774}"/>
              </a:ext>
            </a:extLst>
          </p:cNvPr>
          <p:cNvPicPr>
            <a:picLocks noChangeAspect="1"/>
          </p:cNvPicPr>
          <p:nvPr/>
        </p:nvPicPr>
        <p:blipFill>
          <a:blip r:embed="rId2"/>
          <a:stretch>
            <a:fillRect/>
          </a:stretch>
        </p:blipFill>
        <p:spPr>
          <a:xfrm>
            <a:off x="569386" y="288324"/>
            <a:ext cx="4587076" cy="6281352"/>
          </a:xfrm>
          <a:prstGeom prst="rect">
            <a:avLst/>
          </a:prstGeom>
        </p:spPr>
      </p:pic>
    </p:spTree>
    <p:extLst>
      <p:ext uri="{BB962C8B-B14F-4D97-AF65-F5344CB8AC3E}">
        <p14:creationId xmlns:p14="http://schemas.microsoft.com/office/powerpoint/2010/main" val="575636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D4A77E-2F08-A637-9F29-BBFFD03E217D}"/>
              </a:ext>
            </a:extLst>
          </p:cNvPr>
          <p:cNvSpPr txBox="1"/>
          <p:nvPr/>
        </p:nvSpPr>
        <p:spPr>
          <a:xfrm>
            <a:off x="5656081" y="876479"/>
            <a:ext cx="5142057" cy="4278094"/>
          </a:xfrm>
          <a:prstGeom prst="rect">
            <a:avLst/>
          </a:prstGeom>
          <a:noFill/>
        </p:spPr>
        <p:txBody>
          <a:bodyPr wrap="square" rtlCol="0">
            <a:spAutoFit/>
          </a:bodyPr>
          <a:lstStyle/>
          <a:p>
            <a:pPr marL="0" marR="0">
              <a:lnSpc>
                <a:spcPct val="150000"/>
              </a:lnSpc>
              <a:spcBef>
                <a:spcPts val="0"/>
              </a:spcBef>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The AE sound has always been punchy and clean without stored energy or overhang to get in the way of the music. Our tradition has been to use strong, anodised aluminium cones to achieve this. More recently we have been working with more exotic materials such as carbon fibre which is even lighter and stronger than aluminium, whilst at the same time </a:t>
            </a:r>
            <a:r>
              <a:rPr lang="en-GB" sz="1200" dirty="0">
                <a:latin typeface="Open Sans" panose="020B0606030504020204" pitchFamily="34" charset="0"/>
                <a:ea typeface="Open Sans" panose="020B0606030504020204" pitchFamily="34" charset="0"/>
                <a:cs typeface="Open Sans" panose="020B0606030504020204" pitchFamily="34" charset="0"/>
              </a:rPr>
              <a:t>benefitting from</a:t>
            </a:r>
            <a:r>
              <a:rPr lang="en-GB" sz="1200" dirty="0">
                <a:effectLst/>
                <a:latin typeface="Open Sans" panose="020B0606030504020204" pitchFamily="34" charset="0"/>
                <a:ea typeface="Open Sans" panose="020B0606030504020204" pitchFamily="34" charset="0"/>
                <a:cs typeface="Open Sans" panose="020B0606030504020204" pitchFamily="34" charset="0"/>
              </a:rPr>
              <a:t> improved damping. This has resulted in even lower colouration along with excellent </a:t>
            </a:r>
            <a:r>
              <a:rPr lang="en-GB" sz="1200">
                <a:effectLst/>
                <a:latin typeface="Open Sans" panose="020B0606030504020204" pitchFamily="34" charset="0"/>
                <a:ea typeface="Open Sans" panose="020B0606030504020204" pitchFamily="34" charset="0"/>
                <a:cs typeface="Open Sans" panose="020B0606030504020204" pitchFamily="34" charset="0"/>
              </a:rPr>
              <a:t>durability.</a:t>
            </a:r>
          </a:p>
          <a:p>
            <a:pPr marL="0" marR="0">
              <a:lnSpc>
                <a:spcPct val="150000"/>
              </a:lnSpc>
              <a:spcBef>
                <a:spcPts val="0"/>
              </a:spcBef>
              <a:spcAft>
                <a:spcPts val="800"/>
              </a:spcAft>
            </a:pP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50000"/>
              </a:lnSpc>
              <a:spcBef>
                <a:spcPts val="0"/>
              </a:spcBef>
              <a:spcAft>
                <a:spcPts val="800"/>
              </a:spcAft>
            </a:pPr>
            <a:r>
              <a:rPr lang="en-GB" sz="1200" dirty="0">
                <a:latin typeface="Open Sans" panose="020B0606030504020204" pitchFamily="34" charset="0"/>
                <a:ea typeface="Open Sans" panose="020B0606030504020204" pitchFamily="34" charset="0"/>
                <a:cs typeface="Open Sans" panose="020B0606030504020204" pitchFamily="34" charset="0"/>
              </a:rPr>
              <a:t>One particular performance aspect we try to maintain from the original AE1 is the pure </a:t>
            </a:r>
            <a:r>
              <a:rPr lang="en-GB" sz="1200" dirty="0" err="1">
                <a:latin typeface="Open Sans" panose="020B0606030504020204" pitchFamily="34" charset="0"/>
                <a:ea typeface="Open Sans" panose="020B0606030504020204" pitchFamily="34" charset="0"/>
                <a:cs typeface="Open Sans" panose="020B0606030504020204" pitchFamily="34" charset="0"/>
              </a:rPr>
              <a:t>pistonic</a:t>
            </a:r>
            <a:r>
              <a:rPr lang="en-GB" sz="1200" dirty="0">
                <a:latin typeface="Open Sans" panose="020B0606030504020204" pitchFamily="34" charset="0"/>
                <a:ea typeface="Open Sans" panose="020B0606030504020204" pitchFamily="34" charset="0"/>
                <a:cs typeface="Open Sans" panose="020B0606030504020204" pitchFamily="34" charset="0"/>
              </a:rPr>
              <a:t> nature of its hard-anodised cone. The less a speaker cone flexes throughout its movement cycle the more it retains its sonic signature, even at very high volumes. Cone break-up needs to be well controlled to achieve this and is something we’ve aimed to master over the years, tailoring every element of drive unit construction specifically for each particular cone material, be it coated paper, aluminium or carbon fibre.</a:t>
            </a: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50000"/>
              </a:lnSpc>
              <a:spcBef>
                <a:spcPts val="0"/>
              </a:spcBef>
              <a:spcAft>
                <a:spcPts val="0"/>
              </a:spcAft>
            </a:pP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1250514" y="1423390"/>
            <a:ext cx="1392689"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WOOFER</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Picture 6" descr="Bass Driver.png">
            <a:extLst>
              <a:ext uri="{FF2B5EF4-FFF2-40B4-BE49-F238E27FC236}">
                <a16:creationId xmlns:a16="http://schemas.microsoft.com/office/drawing/2014/main" id="{948EF867-D878-6735-D367-E538034B8D72}"/>
              </a:ext>
            </a:extLst>
          </p:cNvPr>
          <p:cNvPicPr>
            <a:picLocks noChangeAspect="1"/>
          </p:cNvPicPr>
          <p:nvPr/>
        </p:nvPicPr>
        <p:blipFill>
          <a:blip r:embed="rId2"/>
          <a:stretch>
            <a:fillRect/>
          </a:stretch>
        </p:blipFill>
        <p:spPr>
          <a:xfrm>
            <a:off x="-3388658" y="-1214718"/>
            <a:ext cx="9377082" cy="9377082"/>
          </a:xfrm>
          <a:prstGeom prst="rect">
            <a:avLst/>
          </a:prstGeom>
        </p:spPr>
      </p:pic>
    </p:spTree>
    <p:extLst>
      <p:ext uri="{BB962C8B-B14F-4D97-AF65-F5344CB8AC3E}">
        <p14:creationId xmlns:p14="http://schemas.microsoft.com/office/powerpoint/2010/main" val="3977358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D4A77E-2F08-A637-9F29-BBFFD03E217D}"/>
              </a:ext>
            </a:extLst>
          </p:cNvPr>
          <p:cNvSpPr txBox="1"/>
          <p:nvPr/>
        </p:nvSpPr>
        <p:spPr>
          <a:xfrm>
            <a:off x="5561813" y="876479"/>
            <a:ext cx="5236325" cy="4874411"/>
          </a:xfrm>
          <a:prstGeom prst="rect">
            <a:avLst/>
          </a:prstGeom>
          <a:noFill/>
        </p:spPr>
        <p:txBody>
          <a:bodyPr wrap="square" rtlCol="0">
            <a:spAutoFit/>
          </a:bodyPr>
          <a:lstStyle/>
          <a:p>
            <a:pPr marL="0" marR="0">
              <a:lnSpc>
                <a:spcPct val="150000"/>
              </a:lnSpc>
              <a:spcBef>
                <a:spcPts val="0"/>
              </a:spcBef>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We always prefer to match the materials and tonal qualities of our tweeters and woofers. This means our paper cone woofers are matched with fabric dome tweeters, our aluminium cone woofers with aluminium domes and even our carbon fibre cones are matched with similar carbon fibre dome tweeters – all maintaining cohesive sonic characteristics across the frequency band. With improving material options we will always chose the best solution for the job, and are not wed to any particular material. </a:t>
            </a:r>
            <a:br>
              <a:rPr lang="en-GB" sz="1200" dirty="0">
                <a:effectLst/>
                <a:latin typeface="Open Sans" panose="020B0606030504020204" pitchFamily="34" charset="0"/>
                <a:ea typeface="Open Sans" panose="020B0606030504020204" pitchFamily="34" charset="0"/>
                <a:cs typeface="Open Sans" panose="020B0606030504020204" pitchFamily="34" charset="0"/>
              </a:rPr>
            </a:br>
            <a:endParaRPr lang="en-GB"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a:lnSpc>
                <a:spcPct val="150000"/>
              </a:lnSpc>
              <a:spcBef>
                <a:spcPts val="0"/>
              </a:spcBef>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All </a:t>
            </a:r>
            <a:r>
              <a:rPr lang="en-GB" sz="1200" dirty="0">
                <a:latin typeface="Open Sans" panose="020B0606030504020204" pitchFamily="34" charset="0"/>
                <a:ea typeface="Open Sans" panose="020B0606030504020204" pitchFamily="34" charset="0"/>
                <a:cs typeface="Open Sans" panose="020B0606030504020204" pitchFamily="34" charset="0"/>
              </a:rPr>
              <a:t>AE</a:t>
            </a:r>
            <a:r>
              <a:rPr lang="en-GB" sz="1200" dirty="0">
                <a:effectLst/>
                <a:latin typeface="Open Sans" panose="020B0606030504020204" pitchFamily="34" charset="0"/>
                <a:ea typeface="Open Sans" panose="020B0606030504020204" pitchFamily="34" charset="0"/>
                <a:cs typeface="Open Sans" panose="020B0606030504020204" pitchFamily="34" charset="0"/>
              </a:rPr>
              <a:t> tweeters feature our </a:t>
            </a:r>
            <a:r>
              <a:rPr lang="en-GB" sz="1200" dirty="0">
                <a:latin typeface="Open Sans" panose="020B0606030504020204" pitchFamily="34" charset="0"/>
                <a:ea typeface="Open Sans" panose="020B0606030504020204" pitchFamily="34" charset="0"/>
                <a:cs typeface="Open Sans" panose="020B0606030504020204" pitchFamily="34" charset="0"/>
              </a:rPr>
              <a:t>bespoke</a:t>
            </a:r>
            <a:r>
              <a:rPr lang="en-GB" sz="1200" dirty="0">
                <a:effectLst/>
                <a:latin typeface="Open Sans" panose="020B0606030504020204" pitchFamily="34" charset="0"/>
                <a:ea typeface="Open Sans" panose="020B0606030504020204" pitchFamily="34" charset="0"/>
                <a:cs typeface="Open Sans" panose="020B0606030504020204" pitchFamily="34" charset="0"/>
              </a:rPr>
              <a:t> </a:t>
            </a:r>
            <a:r>
              <a:rPr lang="en-GB" sz="1200" dirty="0">
                <a:latin typeface="Open Sans" panose="020B0606030504020204" pitchFamily="34" charset="0"/>
                <a:ea typeface="Open Sans" panose="020B0606030504020204" pitchFamily="34" charset="0"/>
                <a:cs typeface="Open Sans" panose="020B0606030504020204" pitchFamily="34" charset="0"/>
              </a:rPr>
              <a:t>W</a:t>
            </a:r>
            <a:r>
              <a:rPr lang="en-GB" sz="1200" dirty="0">
                <a:effectLst/>
                <a:latin typeface="Open Sans" panose="020B0606030504020204" pitchFamily="34" charset="0"/>
                <a:ea typeface="Open Sans" panose="020B0606030504020204" pitchFamily="34" charset="0"/>
                <a:cs typeface="Open Sans" panose="020B0606030504020204" pitchFamily="34" charset="0"/>
              </a:rPr>
              <a:t>ide </a:t>
            </a:r>
            <a:r>
              <a:rPr lang="en-GB" sz="1200" dirty="0">
                <a:latin typeface="Open Sans" panose="020B0606030504020204" pitchFamily="34" charset="0"/>
                <a:ea typeface="Open Sans" panose="020B0606030504020204" pitchFamily="34" charset="0"/>
                <a:cs typeface="Open Sans" panose="020B0606030504020204" pitchFamily="34" charset="0"/>
              </a:rPr>
              <a:t>D</a:t>
            </a:r>
            <a:r>
              <a:rPr lang="en-GB" sz="1200" dirty="0">
                <a:effectLst/>
                <a:latin typeface="Open Sans" panose="020B0606030504020204" pitchFamily="34" charset="0"/>
                <a:ea typeface="Open Sans" panose="020B0606030504020204" pitchFamily="34" charset="0"/>
                <a:cs typeface="Open Sans" panose="020B0606030504020204" pitchFamily="34" charset="0"/>
              </a:rPr>
              <a:t>ispersion Technology (</a:t>
            </a:r>
            <a:r>
              <a:rPr lang="en-GB" sz="1200" b="1" dirty="0">
                <a:effectLst/>
                <a:latin typeface="Open Sans" panose="020B0606030504020204" pitchFamily="34" charset="0"/>
                <a:ea typeface="Open Sans" panose="020B0606030504020204" pitchFamily="34" charset="0"/>
                <a:cs typeface="Open Sans" panose="020B0606030504020204" pitchFamily="34" charset="0"/>
              </a:rPr>
              <a:t>WDT</a:t>
            </a:r>
            <a:r>
              <a:rPr lang="en-GB" sz="1200" dirty="0">
                <a:effectLst/>
                <a:latin typeface="Open Sans" panose="020B0606030504020204" pitchFamily="34" charset="0"/>
                <a:ea typeface="Open Sans" panose="020B0606030504020204" pitchFamily="34" charset="0"/>
                <a:cs typeface="Open Sans" panose="020B0606030504020204" pitchFamily="34" charset="0"/>
              </a:rPr>
              <a:t>) waveguides to match directivity characteristics of the tweeter to the woofer through </a:t>
            </a:r>
            <a:r>
              <a:rPr lang="en-GB" sz="1200" dirty="0">
                <a:latin typeface="Open Sans" panose="020B0606030504020204" pitchFamily="34" charset="0"/>
                <a:ea typeface="Open Sans" panose="020B0606030504020204" pitchFamily="34" charset="0"/>
                <a:cs typeface="Open Sans" panose="020B0606030504020204" pitchFamily="34" charset="0"/>
              </a:rPr>
              <a:t>the </a:t>
            </a:r>
            <a:r>
              <a:rPr lang="en-GB" sz="1200" dirty="0">
                <a:effectLst/>
                <a:latin typeface="Open Sans" panose="020B0606030504020204" pitchFamily="34" charset="0"/>
                <a:ea typeface="Open Sans" panose="020B0606030504020204" pitchFamily="34" charset="0"/>
                <a:cs typeface="Open Sans" panose="020B0606030504020204" pitchFamily="34" charset="0"/>
              </a:rPr>
              <a:t>critical crossover band, allowing tighter and more seamless integration.  At very high frequencies the waveguide creates</a:t>
            </a:r>
            <a:r>
              <a:rPr lang="en-GB" sz="1200" dirty="0">
                <a:latin typeface="Open Sans" panose="020B0606030504020204" pitchFamily="34" charset="0"/>
                <a:ea typeface="Open Sans" panose="020B0606030504020204" pitchFamily="34" charset="0"/>
                <a:cs typeface="Open Sans" panose="020B0606030504020204" pitchFamily="34" charset="0"/>
              </a:rPr>
              <a:t> wider</a:t>
            </a:r>
            <a:r>
              <a:rPr lang="en-GB" sz="1200" dirty="0">
                <a:effectLst/>
                <a:latin typeface="Open Sans" panose="020B0606030504020204" pitchFamily="34" charset="0"/>
                <a:ea typeface="Open Sans" panose="020B0606030504020204" pitchFamily="34" charset="0"/>
                <a:cs typeface="Open Sans" panose="020B0606030504020204" pitchFamily="34" charset="0"/>
              </a:rPr>
              <a:t> dispersion </a:t>
            </a:r>
            <a:r>
              <a:rPr lang="en-GB" sz="1200" dirty="0">
                <a:latin typeface="Open Sans" panose="020B0606030504020204" pitchFamily="34" charset="0"/>
                <a:ea typeface="Open Sans" panose="020B0606030504020204" pitchFamily="34" charset="0"/>
                <a:cs typeface="Open Sans" panose="020B0606030504020204" pitchFamily="34" charset="0"/>
              </a:rPr>
              <a:t>from </a:t>
            </a:r>
            <a:r>
              <a:rPr lang="en-GB" sz="1200" dirty="0">
                <a:effectLst/>
                <a:latin typeface="Open Sans" panose="020B0606030504020204" pitchFamily="34" charset="0"/>
                <a:ea typeface="Open Sans" panose="020B0606030504020204" pitchFamily="34" charset="0"/>
                <a:cs typeface="Open Sans" panose="020B0606030504020204" pitchFamily="34" charset="0"/>
              </a:rPr>
              <a:t>the tweeter, helping to eliminate hotspots in the output.  </a:t>
            </a:r>
            <a:r>
              <a:rPr lang="en-GB" sz="1200" dirty="0">
                <a:latin typeface="Open Sans" panose="020B0606030504020204" pitchFamily="34" charset="0"/>
                <a:ea typeface="Open Sans" panose="020B0606030504020204" pitchFamily="34" charset="0"/>
                <a:cs typeface="Open Sans" panose="020B0606030504020204" pitchFamily="34" charset="0"/>
              </a:rPr>
              <a:t>T</a:t>
            </a:r>
            <a:r>
              <a:rPr lang="en-GB" sz="1200" dirty="0">
                <a:effectLst/>
                <a:latin typeface="Open Sans" panose="020B0606030504020204" pitchFamily="34" charset="0"/>
                <a:ea typeface="Open Sans" panose="020B0606030504020204" pitchFamily="34" charset="0"/>
                <a:cs typeface="Open Sans" panose="020B0606030504020204" pitchFamily="34" charset="0"/>
              </a:rPr>
              <a:t>he result </a:t>
            </a:r>
            <a:r>
              <a:rPr lang="en-GB" sz="1200" dirty="0">
                <a:latin typeface="Open Sans" panose="020B0606030504020204" pitchFamily="34" charset="0"/>
                <a:ea typeface="Open Sans" panose="020B0606030504020204" pitchFamily="34" charset="0"/>
                <a:cs typeface="Open Sans" panose="020B0606030504020204" pitchFamily="34" charset="0"/>
              </a:rPr>
              <a:t>means</a:t>
            </a:r>
            <a:r>
              <a:rPr lang="en-GB" sz="1200" dirty="0">
                <a:effectLst/>
                <a:latin typeface="Open Sans" panose="020B0606030504020204" pitchFamily="34" charset="0"/>
                <a:ea typeface="Open Sans" panose="020B0606030504020204" pitchFamily="34" charset="0"/>
                <a:cs typeface="Open Sans" panose="020B0606030504020204" pitchFamily="34" charset="0"/>
              </a:rPr>
              <a:t> optimal sound quality </a:t>
            </a:r>
            <a:r>
              <a:rPr lang="en-GB" sz="1200" dirty="0">
                <a:latin typeface="Open Sans" panose="020B0606030504020204" pitchFamily="34" charset="0"/>
                <a:ea typeface="Open Sans" panose="020B0606030504020204" pitchFamily="34" charset="0"/>
                <a:cs typeface="Open Sans" panose="020B0606030504020204" pitchFamily="34" charset="0"/>
              </a:rPr>
              <a:t>can</a:t>
            </a:r>
            <a:r>
              <a:rPr lang="en-GB" sz="1200" dirty="0">
                <a:effectLst/>
                <a:latin typeface="Open Sans" panose="020B0606030504020204" pitchFamily="34" charset="0"/>
                <a:ea typeface="Open Sans" panose="020B0606030504020204" pitchFamily="34" charset="0"/>
                <a:cs typeface="Open Sans" panose="020B0606030504020204" pitchFamily="34" charset="0"/>
              </a:rPr>
              <a:t> be achieved throughout the listening </a:t>
            </a:r>
            <a:r>
              <a:rPr lang="en-GB" sz="1200" dirty="0">
                <a:latin typeface="Open Sans" panose="020B0606030504020204" pitchFamily="34" charset="0"/>
                <a:ea typeface="Open Sans" panose="020B0606030504020204" pitchFamily="34" charset="0"/>
                <a:cs typeface="Open Sans" panose="020B0606030504020204" pitchFamily="34" charset="0"/>
              </a:rPr>
              <a:t>environment</a:t>
            </a:r>
            <a:r>
              <a:rPr lang="en-GB" sz="1200" dirty="0">
                <a:effectLst/>
                <a:latin typeface="Open Sans" panose="020B0606030504020204" pitchFamily="34" charset="0"/>
                <a:ea typeface="Open Sans" panose="020B0606030504020204" pitchFamily="34" charset="0"/>
                <a:cs typeface="Open Sans" panose="020B0606030504020204" pitchFamily="34" charset="0"/>
              </a:rPr>
              <a:t> and not just condensed into one </a:t>
            </a:r>
            <a:r>
              <a:rPr lang="en-GB" sz="1200" dirty="0">
                <a:latin typeface="Open Sans" panose="020B0606030504020204" pitchFamily="34" charset="0"/>
                <a:ea typeface="Open Sans" panose="020B0606030504020204" pitchFamily="34" charset="0"/>
                <a:cs typeface="Open Sans" panose="020B0606030504020204" pitchFamily="34" charset="0"/>
              </a:rPr>
              <a:t>central</a:t>
            </a:r>
            <a:r>
              <a:rPr lang="en-GB" sz="1200" dirty="0">
                <a:effectLst/>
                <a:latin typeface="Open Sans" panose="020B0606030504020204" pitchFamily="34" charset="0"/>
                <a:ea typeface="Open Sans" panose="020B0606030504020204" pitchFamily="34" charset="0"/>
                <a:cs typeface="Open Sans" panose="020B0606030504020204" pitchFamily="34" charset="0"/>
              </a:rPr>
              <a:t> “sweet spot”.</a:t>
            </a: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1184992" y="1471250"/>
            <a:ext cx="1463862"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TWEETER</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Picture 5" descr="Tweeter.png">
            <a:extLst>
              <a:ext uri="{FF2B5EF4-FFF2-40B4-BE49-F238E27FC236}">
                <a16:creationId xmlns:a16="http://schemas.microsoft.com/office/drawing/2014/main" id="{FF6353C4-8285-C8C6-E31D-D009CED819F8}"/>
              </a:ext>
            </a:extLst>
          </p:cNvPr>
          <p:cNvPicPr>
            <a:picLocks noChangeAspect="1"/>
          </p:cNvPicPr>
          <p:nvPr/>
        </p:nvPicPr>
        <p:blipFill>
          <a:blip r:embed="rId2"/>
          <a:stretch>
            <a:fillRect/>
          </a:stretch>
        </p:blipFill>
        <p:spPr>
          <a:xfrm>
            <a:off x="-340658" y="100106"/>
            <a:ext cx="6344023" cy="6344023"/>
          </a:xfrm>
          <a:prstGeom prst="rect">
            <a:avLst/>
          </a:prstGeom>
        </p:spPr>
      </p:pic>
    </p:spTree>
    <p:extLst>
      <p:ext uri="{BB962C8B-B14F-4D97-AF65-F5344CB8AC3E}">
        <p14:creationId xmlns:p14="http://schemas.microsoft.com/office/powerpoint/2010/main" val="230164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D4A77E-2F08-A637-9F29-BBFFD03E217D}"/>
              </a:ext>
            </a:extLst>
          </p:cNvPr>
          <p:cNvSpPr txBox="1"/>
          <p:nvPr/>
        </p:nvSpPr>
        <p:spPr>
          <a:xfrm>
            <a:off x="5476973" y="876479"/>
            <a:ext cx="5321166" cy="2308324"/>
          </a:xfrm>
          <a:prstGeom prst="rect">
            <a:avLst/>
          </a:prstGeom>
          <a:noFill/>
        </p:spPr>
        <p:txBody>
          <a:bodyPr wrap="square" rtlCol="0">
            <a:spAutoFit/>
          </a:bodyPr>
          <a:lstStyle/>
          <a:p>
            <a:pPr marL="0" marR="0">
              <a:lnSpc>
                <a:spcPct val="150000"/>
              </a:lnSpc>
              <a:spcBef>
                <a:spcPts val="0"/>
              </a:spcBef>
              <a:spcAft>
                <a:spcPts val="800"/>
              </a:spcAft>
            </a:pPr>
            <a:r>
              <a:rPr lang="en-GB" sz="1200" dirty="0">
                <a:effectLst/>
                <a:latin typeface="Open Sans" panose="020B0606030504020204" pitchFamily="34" charset="0"/>
                <a:ea typeface="Open Sans" panose="020B0606030504020204" pitchFamily="34" charset="0"/>
                <a:cs typeface="Open Sans" panose="020B0606030504020204" pitchFamily="34" charset="0"/>
              </a:rPr>
              <a:t>We implement the simplest possible crossovers wherever possible which still allow proper phase integration and eliminate distortion. In practice this can mean first, second or third order depending on the frequency band and drive units.  Since each component used will remove a small amount of transparency, we take crossover designs very seriously to ensure nothing is wasted.  We use high voltage film wound capacitors and where necessary, air core inductors (always for the High Frequencies). None of our speakers feature bi-wiring connectivity as it can introduce additional variables in the final overall sound. </a:t>
            </a:r>
            <a:r>
              <a:rPr lang="en-GB" sz="1200" dirty="0">
                <a:latin typeface="Open Sans" panose="020B0606030504020204" pitchFamily="34" charset="0"/>
                <a:ea typeface="Open Sans" panose="020B0606030504020204" pitchFamily="34" charset="0"/>
                <a:cs typeface="Open Sans" panose="020B0606030504020204" pitchFamily="34" charset="0"/>
              </a:rPr>
              <a:t> O</a:t>
            </a:r>
            <a:r>
              <a:rPr lang="en-GB" sz="1200" dirty="0">
                <a:effectLst/>
                <a:latin typeface="Open Sans" panose="020B0606030504020204" pitchFamily="34" charset="0"/>
                <a:ea typeface="Open Sans" panose="020B0606030504020204" pitchFamily="34" charset="0"/>
                <a:cs typeface="Open Sans" panose="020B0606030504020204" pitchFamily="34" charset="0"/>
              </a:rPr>
              <a:t>ur view is that one set of good quality cables will perform better than two sets of lower quality cables.</a:t>
            </a: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0789920" y="1837944"/>
            <a:ext cx="2304288"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CROSSOVER</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A00F5D4-E228-4190-541D-34B34713465C}"/>
              </a:ext>
            </a:extLst>
          </p:cNvPr>
          <p:cNvPicPr>
            <a:picLocks noChangeAspect="1"/>
          </p:cNvPicPr>
          <p:nvPr/>
        </p:nvPicPr>
        <p:blipFill>
          <a:blip r:embed="rId2"/>
          <a:stretch>
            <a:fillRect/>
          </a:stretch>
        </p:blipFill>
        <p:spPr>
          <a:xfrm>
            <a:off x="0" y="-233581"/>
            <a:ext cx="5321166" cy="7094888"/>
          </a:xfrm>
          <a:prstGeom prst="rect">
            <a:avLst/>
          </a:prstGeom>
        </p:spPr>
      </p:pic>
    </p:spTree>
    <p:extLst>
      <p:ext uri="{BB962C8B-B14F-4D97-AF65-F5344CB8AC3E}">
        <p14:creationId xmlns:p14="http://schemas.microsoft.com/office/powerpoint/2010/main" val="8752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9FB7A-A7AE-928F-E8E6-26990ABF623F}"/>
              </a:ext>
            </a:extLst>
          </p:cNvPr>
          <p:cNvPicPr>
            <a:picLocks noChangeAspect="1"/>
          </p:cNvPicPr>
          <p:nvPr/>
        </p:nvPicPr>
        <p:blipFill>
          <a:blip r:embed="rId2"/>
          <a:srcRect/>
          <a:stretch/>
        </p:blipFill>
        <p:spPr>
          <a:xfrm>
            <a:off x="-2831604" y="1"/>
            <a:ext cx="13726979" cy="6857999"/>
          </a:xfrm>
          <a:prstGeom prst="rect">
            <a:avLst/>
          </a:prstGeom>
        </p:spPr>
      </p:pic>
      <p:grpSp>
        <p:nvGrpSpPr>
          <p:cNvPr id="2" name="Group 1">
            <a:extLst>
              <a:ext uri="{FF2B5EF4-FFF2-40B4-BE49-F238E27FC236}">
                <a16:creationId xmlns:a16="http://schemas.microsoft.com/office/drawing/2014/main" id="{D8E6ADBA-0565-76DB-25F2-2F3E9F44D637}"/>
              </a:ext>
            </a:extLst>
          </p:cNvPr>
          <p:cNvGrpSpPr/>
          <p:nvPr/>
        </p:nvGrpSpPr>
        <p:grpSpPr>
          <a:xfrm>
            <a:off x="13916050" y="-903966"/>
            <a:ext cx="4560861" cy="4871603"/>
            <a:chOff x="6346049" y="790364"/>
            <a:chExt cx="4560861" cy="4871603"/>
          </a:xfrm>
        </p:grpSpPr>
        <p:sp>
          <p:nvSpPr>
            <p:cNvPr id="10" name="Rectangle: Rounded Corners 9">
              <a:extLst>
                <a:ext uri="{FF2B5EF4-FFF2-40B4-BE49-F238E27FC236}">
                  <a16:creationId xmlns:a16="http://schemas.microsoft.com/office/drawing/2014/main" id="{CB31138C-9DE4-C4F0-FF68-BE26237E5BB0}"/>
                </a:ext>
              </a:extLst>
            </p:cNvPr>
            <p:cNvSpPr/>
            <p:nvPr/>
          </p:nvSpPr>
          <p:spPr>
            <a:xfrm>
              <a:off x="6346049" y="790364"/>
              <a:ext cx="960582" cy="25515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9510417-55A2-0C37-D9D8-153A701DDCF5}"/>
                </a:ext>
              </a:extLst>
            </p:cNvPr>
            <p:cNvSpPr/>
            <p:nvPr/>
          </p:nvSpPr>
          <p:spPr>
            <a:xfrm>
              <a:off x="6346049" y="3110422"/>
              <a:ext cx="960582" cy="25515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744E6028-9A1B-4C65-894F-3DFBF78AB398}"/>
                </a:ext>
              </a:extLst>
            </p:cNvPr>
            <p:cNvSpPr/>
            <p:nvPr/>
          </p:nvSpPr>
          <p:spPr>
            <a:xfrm>
              <a:off x="9946328" y="790364"/>
              <a:ext cx="960582" cy="25515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A15FCB3-5EA4-E0A4-6C7E-04E844204BFA}"/>
                </a:ext>
              </a:extLst>
            </p:cNvPr>
            <p:cNvSpPr/>
            <p:nvPr/>
          </p:nvSpPr>
          <p:spPr>
            <a:xfrm>
              <a:off x="9946328" y="3110422"/>
              <a:ext cx="960582" cy="25515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A2673-A547-A2EF-7C7D-9FF4CAC759F4}"/>
                </a:ext>
              </a:extLst>
            </p:cNvPr>
            <p:cNvSpPr/>
            <p:nvPr/>
          </p:nvSpPr>
          <p:spPr>
            <a:xfrm>
              <a:off x="6551629" y="790364"/>
              <a:ext cx="4138367" cy="4871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Rounded Corners 8">
            <a:extLst>
              <a:ext uri="{FF2B5EF4-FFF2-40B4-BE49-F238E27FC236}">
                <a16:creationId xmlns:a16="http://schemas.microsoft.com/office/drawing/2014/main" id="{26E0F839-6790-39AB-B19A-3BCC8F902421}"/>
              </a:ext>
            </a:extLst>
          </p:cNvPr>
          <p:cNvSpPr/>
          <p:nvPr/>
        </p:nvSpPr>
        <p:spPr>
          <a:xfrm>
            <a:off x="13240753" y="4101489"/>
            <a:ext cx="4560861" cy="49012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50000"/>
              </a:lnSpc>
              <a:spcBef>
                <a:spcPts val="0"/>
              </a:spcBef>
              <a:spcAft>
                <a:spcPts val="800"/>
              </a:spcAft>
            </a:pPr>
            <a:endParaRPr lang="en-GB" sz="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E196EBF4-FECC-247D-9598-F6ECCA9E991E}"/>
              </a:ext>
            </a:extLst>
          </p:cNvPr>
          <p:cNvSpPr/>
          <p:nvPr/>
        </p:nvSpPr>
        <p:spPr>
          <a:xfrm>
            <a:off x="6468900" y="1"/>
            <a:ext cx="57231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8">
            <a:extLst>
              <a:ext uri="{FF2B5EF4-FFF2-40B4-BE49-F238E27FC236}">
                <a16:creationId xmlns:a16="http://schemas.microsoft.com/office/drawing/2014/main" id="{0E4CCB19-6C3A-FBC7-40D5-739A95D9375E}"/>
              </a:ext>
            </a:extLst>
          </p:cNvPr>
          <p:cNvSpPr/>
          <p:nvPr/>
        </p:nvSpPr>
        <p:spPr>
          <a:xfrm>
            <a:off x="6933934" y="688997"/>
            <a:ext cx="4560861" cy="50932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We value simplicity and elegance, where possible engineering out problems by using ingenuity rather than by adding cost.  This means we can offer a very high performance to value ratio in all our products and the results can be seen through hundreds of 5-Star accolades, awards and group test wins AE speakers have earned over the years.</a:t>
            </a:r>
            <a:b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800"/>
              </a:spcAft>
            </a:pPr>
            <a:r>
              <a:rPr lang="en-GB"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Every company has their own principles and design ethos, many equally as valid as they are varied. Our core principle always focuses on listening and enjoying music through our speakers first and foremost.  We believe our love of what we do shines through in our products and based on the feedback we receive; end users, retailers, distributors and journalists around the globe would appear to agree…</a:t>
            </a:r>
          </a:p>
        </p:txBody>
      </p:sp>
      <p:sp>
        <p:nvSpPr>
          <p:cNvPr id="3" name="Rectangle: Rounded Corners 2">
            <a:extLst>
              <a:ext uri="{FF2B5EF4-FFF2-40B4-BE49-F238E27FC236}">
                <a16:creationId xmlns:a16="http://schemas.microsoft.com/office/drawing/2014/main" id="{9E53F80E-F5CF-D03F-D510-12464E2C21C8}"/>
              </a:ext>
            </a:extLst>
          </p:cNvPr>
          <p:cNvSpPr/>
          <p:nvPr/>
        </p:nvSpPr>
        <p:spPr>
          <a:xfrm>
            <a:off x="11711709" y="766618"/>
            <a:ext cx="960582" cy="2551545"/>
          </a:xfrm>
          <a:prstGeom prst="roundRect">
            <a:avLst/>
          </a:prstGeom>
          <a:solidFill>
            <a:srgbClr val="1CB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31F5C0B-E161-7F3B-63E1-28ED9BFBEC96}"/>
              </a:ext>
            </a:extLst>
          </p:cNvPr>
          <p:cNvSpPr txBox="1"/>
          <p:nvPr/>
        </p:nvSpPr>
        <p:spPr>
          <a:xfrm rot="5400000">
            <a:off x="11134794" y="1573988"/>
            <a:ext cx="1614545" cy="369332"/>
          </a:xfrm>
          <a:prstGeom prst="rect">
            <a:avLst/>
          </a:prstGeom>
          <a:noFill/>
        </p:spPr>
        <p:txBody>
          <a:bodyPr wrap="non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SUMMARY</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51152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73104D-428D-1473-1B4C-9FED864223BF}"/>
              </a:ext>
            </a:extLst>
          </p:cNvPr>
          <p:cNvSpPr/>
          <p:nvPr/>
        </p:nvSpPr>
        <p:spPr>
          <a:xfrm>
            <a:off x="7026441" y="0"/>
            <a:ext cx="5165558" cy="3565131"/>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00B5EA-17DE-D86D-BAB3-243A26D1AED6}"/>
              </a:ext>
            </a:extLst>
          </p:cNvPr>
          <p:cNvSpPr/>
          <p:nvPr/>
        </p:nvSpPr>
        <p:spPr>
          <a:xfrm>
            <a:off x="7026442" y="3429000"/>
            <a:ext cx="5165557" cy="3429000"/>
          </a:xfrm>
          <a:prstGeom prst="rect">
            <a:avLst/>
          </a:prstGeom>
          <a:solidFill>
            <a:srgbClr val="1CBCEE"/>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 name="Picture 2" descr="Logo&#10;&#10;Description automatically generated with low confidence">
            <a:extLst>
              <a:ext uri="{FF2B5EF4-FFF2-40B4-BE49-F238E27FC236}">
                <a16:creationId xmlns:a16="http://schemas.microsoft.com/office/drawing/2014/main" id="{4265318B-BA9A-738C-0677-025AC3C2DF5E}"/>
              </a:ext>
            </a:extLst>
          </p:cNvPr>
          <p:cNvPicPr>
            <a:picLocks noChangeAspect="1"/>
          </p:cNvPicPr>
          <p:nvPr/>
        </p:nvPicPr>
        <p:blipFill>
          <a:blip r:embed="rId3"/>
          <a:stretch>
            <a:fillRect/>
          </a:stretch>
        </p:blipFill>
        <p:spPr>
          <a:xfrm>
            <a:off x="7026443" y="2071048"/>
            <a:ext cx="5165558" cy="1307419"/>
          </a:xfrm>
          <a:prstGeom prst="rect">
            <a:avLst/>
          </a:prstGeom>
        </p:spPr>
      </p:pic>
      <p:sp>
        <p:nvSpPr>
          <p:cNvPr id="4" name="TextBox 3">
            <a:extLst>
              <a:ext uri="{FF2B5EF4-FFF2-40B4-BE49-F238E27FC236}">
                <a16:creationId xmlns:a16="http://schemas.microsoft.com/office/drawing/2014/main" id="{3C8716D1-8670-64A7-AECA-6A93BAE2A388}"/>
              </a:ext>
            </a:extLst>
          </p:cNvPr>
          <p:cNvSpPr txBox="1"/>
          <p:nvPr/>
        </p:nvSpPr>
        <p:spPr>
          <a:xfrm>
            <a:off x="7434764" y="3984611"/>
            <a:ext cx="3909995" cy="369332"/>
          </a:xfrm>
          <a:prstGeom prst="rect">
            <a:avLst/>
          </a:prstGeom>
          <a:noFill/>
        </p:spPr>
        <p:txBody>
          <a:bodyPr wrap="square" rtlCol="0">
            <a:spAutoFit/>
          </a:bodyPr>
          <a:lstStyle/>
          <a:p>
            <a:r>
              <a:rPr lang="en-US"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FOR MORE INFORMATION</a:t>
            </a:r>
            <a:endParaRPr lang="en-GB" spc="3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a:extLst>
              <a:ext uri="{FF2B5EF4-FFF2-40B4-BE49-F238E27FC236}">
                <a16:creationId xmlns:a16="http://schemas.microsoft.com/office/drawing/2014/main" id="{955C1A20-9B9D-CC03-F7B9-E97BAFB7265A}"/>
              </a:ext>
            </a:extLst>
          </p:cNvPr>
          <p:cNvSpPr txBox="1"/>
          <p:nvPr/>
        </p:nvSpPr>
        <p:spPr>
          <a:xfrm>
            <a:off x="7449596" y="4411934"/>
            <a:ext cx="3546764" cy="1027397"/>
          </a:xfrm>
          <a:prstGeom prst="rect">
            <a:avLst/>
          </a:prstGeom>
          <a:noFill/>
        </p:spPr>
        <p:txBody>
          <a:bodyPr wrap="square" rtlCol="0">
            <a:spAutoFit/>
          </a:bodyPr>
          <a:lstStyle/>
          <a:p>
            <a:pPr>
              <a:lnSpc>
                <a:spcPct val="150000"/>
              </a:lnSpc>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Contact Details in here</a:t>
            </a:r>
          </a:p>
          <a:p>
            <a:pPr>
              <a:lnSpc>
                <a:spcPct val="150000"/>
              </a:lnSpc>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Here</a:t>
            </a:r>
          </a:p>
          <a:p>
            <a:pPr>
              <a:lnSpc>
                <a:spcPct val="150000"/>
              </a:lnSpc>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here</a:t>
            </a:r>
          </a:p>
        </p:txBody>
      </p:sp>
      <p:sp>
        <p:nvSpPr>
          <p:cNvPr id="5" name="Rectangle 4">
            <a:extLst>
              <a:ext uri="{FF2B5EF4-FFF2-40B4-BE49-F238E27FC236}">
                <a16:creationId xmlns:a16="http://schemas.microsoft.com/office/drawing/2014/main" id="{3F0A82BF-8581-4A3C-4039-29AA6DEACD4B}"/>
              </a:ext>
            </a:extLst>
          </p:cNvPr>
          <p:cNvSpPr/>
          <p:nvPr/>
        </p:nvSpPr>
        <p:spPr>
          <a:xfrm>
            <a:off x="-65988" y="-84841"/>
            <a:ext cx="7092428" cy="69428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speakers&#10;&#10;Description automatically generated with low confidence">
            <a:extLst>
              <a:ext uri="{FF2B5EF4-FFF2-40B4-BE49-F238E27FC236}">
                <a16:creationId xmlns:a16="http://schemas.microsoft.com/office/drawing/2014/main" id="{0F91AE8C-0E40-730E-6309-9D47B8DC5FDB}"/>
              </a:ext>
            </a:extLst>
          </p:cNvPr>
          <p:cNvPicPr>
            <a:picLocks noChangeAspect="1"/>
          </p:cNvPicPr>
          <p:nvPr/>
        </p:nvPicPr>
        <p:blipFill>
          <a:blip r:embed="rId4"/>
          <a:stretch>
            <a:fillRect/>
          </a:stretch>
        </p:blipFill>
        <p:spPr>
          <a:xfrm>
            <a:off x="-77779" y="-84841"/>
            <a:ext cx="7116009" cy="5607817"/>
          </a:xfrm>
          <a:prstGeom prst="rect">
            <a:avLst/>
          </a:prstGeom>
        </p:spPr>
      </p:pic>
      <p:sp>
        <p:nvSpPr>
          <p:cNvPr id="12" name="Rectangle 11">
            <a:extLst>
              <a:ext uri="{FF2B5EF4-FFF2-40B4-BE49-F238E27FC236}">
                <a16:creationId xmlns:a16="http://schemas.microsoft.com/office/drawing/2014/main" id="{47C17E7B-DE18-FC0F-ED42-8C642AFEDBB6}"/>
              </a:ext>
            </a:extLst>
          </p:cNvPr>
          <p:cNvSpPr/>
          <p:nvPr/>
        </p:nvSpPr>
        <p:spPr>
          <a:xfrm>
            <a:off x="-65989" y="4879238"/>
            <a:ext cx="7104219" cy="197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92513476-2743-E27E-5FEC-BAF1D6358BCA}"/>
              </a:ext>
            </a:extLst>
          </p:cNvPr>
          <p:cNvPicPr>
            <a:picLocks noChangeAspect="1"/>
          </p:cNvPicPr>
          <p:nvPr/>
        </p:nvPicPr>
        <p:blipFill>
          <a:blip r:embed="rId5"/>
          <a:stretch>
            <a:fillRect/>
          </a:stretch>
        </p:blipFill>
        <p:spPr>
          <a:xfrm>
            <a:off x="720145" y="5160908"/>
            <a:ext cx="1908712" cy="1073650"/>
          </a:xfrm>
          <a:prstGeom prst="rect">
            <a:avLst/>
          </a:prstGeom>
        </p:spPr>
      </p:pic>
      <p:sp>
        <p:nvSpPr>
          <p:cNvPr id="9" name="TextBox 8">
            <a:extLst>
              <a:ext uri="{FF2B5EF4-FFF2-40B4-BE49-F238E27FC236}">
                <a16:creationId xmlns:a16="http://schemas.microsoft.com/office/drawing/2014/main" id="{3A0420A4-459A-3C9C-D609-4467283A01C1}"/>
              </a:ext>
            </a:extLst>
          </p:cNvPr>
          <p:cNvSpPr txBox="1"/>
          <p:nvPr/>
        </p:nvSpPr>
        <p:spPr>
          <a:xfrm>
            <a:off x="628526" y="6196850"/>
            <a:ext cx="2504663" cy="298543"/>
          </a:xfrm>
          <a:prstGeom prst="rect">
            <a:avLst/>
          </a:prstGeom>
          <a:noFill/>
        </p:spPr>
        <p:txBody>
          <a:bodyPr wrap="square" rtlCol="0">
            <a:spAutoFit/>
          </a:bodyPr>
          <a:lstStyle/>
          <a:p>
            <a:pPr marL="0" marR="0">
              <a:lnSpc>
                <a:spcPct val="150000"/>
              </a:lnSpc>
              <a:spcBef>
                <a:spcPts val="0"/>
              </a:spcBef>
              <a:spcAft>
                <a:spcPts val="0"/>
              </a:spcAft>
            </a:pPr>
            <a:r>
              <a:rPr lang="en-GB" sz="1000" dirty="0">
                <a:effectLst/>
                <a:latin typeface="Open Sans" panose="020B0606030504020204" pitchFamily="34" charset="0"/>
                <a:ea typeface="Open Sans" panose="020B0606030504020204" pitchFamily="34" charset="0"/>
                <a:cs typeface="Open Sans" panose="020B0606030504020204" pitchFamily="34" charset="0"/>
              </a:rPr>
              <a:t>Designed in the United Kingdom</a:t>
            </a:r>
          </a:p>
        </p:txBody>
      </p:sp>
    </p:spTree>
    <p:extLst>
      <p:ext uri="{BB962C8B-B14F-4D97-AF65-F5344CB8AC3E}">
        <p14:creationId xmlns:p14="http://schemas.microsoft.com/office/powerpoint/2010/main" val="2977781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926</Words>
  <Application>Microsoft Office PowerPoint</Application>
  <PresentationFormat>Widescreen</PresentationFormat>
  <Paragraphs>31</Paragraphs>
  <Slides>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Open Sans</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AE Marketing</dc:creator>
  <cp:lastModifiedBy>Martin Harding | AV EMEA BV</cp:lastModifiedBy>
  <cp:revision>41</cp:revision>
  <dcterms:created xsi:type="dcterms:W3CDTF">2022-08-08T13:16:22Z</dcterms:created>
  <dcterms:modified xsi:type="dcterms:W3CDTF">2022-08-18T07:48:12Z</dcterms:modified>
</cp:coreProperties>
</file>